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302" r:id="rId2"/>
    <p:sldId id="292" r:id="rId3"/>
    <p:sldId id="301" r:id="rId4"/>
    <p:sldId id="297" r:id="rId5"/>
    <p:sldId id="303" r:id="rId6"/>
    <p:sldId id="304" r:id="rId7"/>
    <p:sldId id="305" r:id="rId8"/>
    <p:sldId id="306" r:id="rId9"/>
    <p:sldId id="298" r:id="rId10"/>
    <p:sldId id="281" r:id="rId1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3799E"/>
    <a:srgbClr val="F9F871"/>
    <a:srgbClr val="FFC568"/>
    <a:srgbClr val="6667AB"/>
    <a:srgbClr val="B66DB0"/>
    <a:srgbClr val="682079"/>
    <a:srgbClr val="FFD110"/>
    <a:srgbClr val="FF10B6"/>
    <a:srgbClr val="103EFF"/>
    <a:srgbClr val="5EA0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8AF0A3-8DB6-476C-8E77-1CEE9001F297}" v="76" dt="2022-08-04T10:23:27.511"/>
    <p1510:client id="{F7BBFBF8-117D-4207-9E80-F7399B82BE17}" v="5" dt="2022-08-04T17:23:22.0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16" autoAdjust="0"/>
    <p:restoredTop sz="89446" autoAdjust="0"/>
  </p:normalViewPr>
  <p:slideViewPr>
    <p:cSldViewPr snapToGrid="0">
      <p:cViewPr varScale="1">
        <p:scale>
          <a:sx n="125" d="100"/>
          <a:sy n="125" d="100"/>
        </p:scale>
        <p:origin x="2510"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31/08/2022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10</a:t>
            </a:fld>
            <a:endParaRPr lang="es-ES_tradnl"/>
          </a:p>
        </p:txBody>
      </p:sp>
    </p:spTree>
    <p:extLst>
      <p:ext uri="{BB962C8B-B14F-4D97-AF65-F5344CB8AC3E}">
        <p14:creationId xmlns:p14="http://schemas.microsoft.com/office/powerpoint/2010/main" val="269988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image" Target="../media/image1.png"/><Relationship Id="rId4" Type="http://schemas.openxmlformats.org/officeDocument/2006/relationships/image" Target="../media/image15.png"/><Relationship Id="rId9"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31/08/2022</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3F3A255-DB92-40F2-A720-8A93ABBCD9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31/08/2022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 name="CuadroTexto 2">
            <a:extLst>
              <a:ext uri="{FF2B5EF4-FFF2-40B4-BE49-F238E27FC236}">
                <a16:creationId xmlns:a16="http://schemas.microsoft.com/office/drawing/2014/main" id="{570DACA1-5AB0-4211-B852-E7C7583AB261}"/>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5" name="Título 4">
            <a:extLst>
              <a:ext uri="{FF2B5EF4-FFF2-40B4-BE49-F238E27FC236}">
                <a16:creationId xmlns:a16="http://schemas.microsoft.com/office/drawing/2014/main" id="{12C73CDD-2924-F989-5639-D33939352387}"/>
              </a:ext>
            </a:extLst>
          </p:cNvPr>
          <p:cNvSpPr txBox="1">
            <a:spLocks/>
          </p:cNvSpPr>
          <p:nvPr userDrawn="1"/>
        </p:nvSpPr>
        <p:spPr>
          <a:xfrm>
            <a:off x="553507" y="178731"/>
            <a:ext cx="1730542" cy="6182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b="1" dirty="0">
                <a:solidFill>
                  <a:schemeClr val="bg1"/>
                </a:solidFill>
              </a:rPr>
              <a:t>Agenda</a:t>
            </a:r>
          </a:p>
        </p:txBody>
      </p:sp>
      <p:sp>
        <p:nvSpPr>
          <p:cNvPr id="26" name="Flowchart: Manual Input 25">
            <a:extLst>
              <a:ext uri="{FF2B5EF4-FFF2-40B4-BE49-F238E27FC236}">
                <a16:creationId xmlns:a16="http://schemas.microsoft.com/office/drawing/2014/main" id="{15EAD17B-29A7-63B1-3169-9D4D9487371C}"/>
              </a:ext>
            </a:extLst>
          </p:cNvPr>
          <p:cNvSpPr/>
          <p:nvPr userDrawn="1"/>
        </p:nvSpPr>
        <p:spPr>
          <a:xfrm rot="10800000">
            <a:off x="-3" y="69"/>
            <a:ext cx="3946360" cy="975592"/>
          </a:xfrm>
          <a:prstGeom prst="flowChartManualInpu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Picture 27" descr="A mesh net in pink and purple hue forming a 3D outline">
            <a:extLst>
              <a:ext uri="{FF2B5EF4-FFF2-40B4-BE49-F238E27FC236}">
                <a16:creationId xmlns:a16="http://schemas.microsoft.com/office/drawing/2014/main" id="{DF874A6E-4D24-72F1-F624-42DFE30638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72" r="4523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9" name="TextBox 28">
            <a:extLst>
              <a:ext uri="{FF2B5EF4-FFF2-40B4-BE49-F238E27FC236}">
                <a16:creationId xmlns:a16="http://schemas.microsoft.com/office/drawing/2014/main" id="{3BF69AD7-BBFB-E297-C277-D650A5F545E9}"/>
              </a:ext>
            </a:extLst>
          </p:cNvPr>
          <p:cNvSpPr txBox="1"/>
          <p:nvPr userDrawn="1"/>
        </p:nvSpPr>
        <p:spPr>
          <a:xfrm>
            <a:off x="10240170" y="115981"/>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30" name="Imagen 11">
            <a:extLst>
              <a:ext uri="{FF2B5EF4-FFF2-40B4-BE49-F238E27FC236}">
                <a16:creationId xmlns:a16="http://schemas.microsoft.com/office/drawing/2014/main" id="{D7BB5C58-7416-09D2-51A6-60F6B9CE5D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31" name="CuadroTexto 2">
            <a:extLst>
              <a:ext uri="{FF2B5EF4-FFF2-40B4-BE49-F238E27FC236}">
                <a16:creationId xmlns:a16="http://schemas.microsoft.com/office/drawing/2014/main" id="{AC584D95-3FFD-3D97-A97D-DF210A46E8AC}"/>
              </a:ext>
            </a:extLst>
          </p:cNvPr>
          <p:cNvSpPr txBox="1"/>
          <p:nvPr userDrawn="1"/>
        </p:nvSpPr>
        <p:spPr>
          <a:xfrm rot="21065074">
            <a:off x="11255327" y="6321355"/>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31/08/2022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5C2E35EC-C071-4151-846C-96382F3E5A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11" name="CuadroTexto 10">
            <a:extLst>
              <a:ext uri="{FF2B5EF4-FFF2-40B4-BE49-F238E27FC236}">
                <a16:creationId xmlns:a16="http://schemas.microsoft.com/office/drawing/2014/main" id="{33A036FA-1D18-4566-A8E4-60AD950CAAE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51476822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54DF-C8A5-C332-7176-34B09B9900B3}"/>
              </a:ext>
            </a:extLst>
          </p:cNvPr>
          <p:cNvSpPr>
            <a:spLocks noGrp="1"/>
          </p:cNvSpPr>
          <p:nvPr>
            <p:ph type="title"/>
          </p:nvPr>
        </p:nvSpPr>
        <p:spPr>
          <a:xfrm>
            <a:off x="4185789" y="732385"/>
            <a:ext cx="7053943" cy="1325563"/>
          </a:xfrm>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E53F69DC-658D-563A-C214-E2C8660458DA}"/>
              </a:ext>
            </a:extLst>
          </p:cNvPr>
          <p:cNvSpPr>
            <a:spLocks noGrp="1"/>
          </p:cNvSpPr>
          <p:nvPr>
            <p:ph type="dt" sz="half" idx="10"/>
          </p:nvPr>
        </p:nvSpPr>
        <p:spPr/>
        <p:txBody>
          <a:bodyPr/>
          <a:lstStyle/>
          <a:p>
            <a:fld id="{884406F1-D55D-4EF3-B6E5-F254E6012FCC}" type="datetimeFigureOut">
              <a:rPr lang="es-ES" smtClean="0"/>
              <a:t>31/08/2022</a:t>
            </a:fld>
            <a:endParaRPr lang="es-ES"/>
          </a:p>
        </p:txBody>
      </p:sp>
      <p:sp>
        <p:nvSpPr>
          <p:cNvPr id="4" name="Footer Placeholder 3">
            <a:extLst>
              <a:ext uri="{FF2B5EF4-FFF2-40B4-BE49-F238E27FC236}">
                <a16:creationId xmlns:a16="http://schemas.microsoft.com/office/drawing/2014/main" id="{C3D62EB3-B13C-9D11-E0C3-E15E4D5856E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87241846-52DB-3F30-9477-B637786ACB46}"/>
              </a:ext>
            </a:extLst>
          </p:cNvPr>
          <p:cNvSpPr>
            <a:spLocks noGrp="1"/>
          </p:cNvSpPr>
          <p:nvPr>
            <p:ph type="sldNum" sz="quarter" idx="12"/>
          </p:nvPr>
        </p:nvSpPr>
        <p:spPr/>
        <p:txBody>
          <a:bodyPr/>
          <a:lstStyle/>
          <a:p>
            <a:fld id="{17262D92-2B91-4EBB-B90A-3FC6785F5FB3}" type="slidenum">
              <a:rPr lang="es-ES" smtClean="0"/>
              <a:t>‹#›</a:t>
            </a:fld>
            <a:endParaRPr lang="es-ES"/>
          </a:p>
        </p:txBody>
      </p:sp>
      <p:sp>
        <p:nvSpPr>
          <p:cNvPr id="6" name="Rectangle: Single Corner Snipped 5">
            <a:extLst>
              <a:ext uri="{FF2B5EF4-FFF2-40B4-BE49-F238E27FC236}">
                <a16:creationId xmlns:a16="http://schemas.microsoft.com/office/drawing/2014/main" id="{16058DC2-7245-4066-8581-FCBF2F2EBA59}"/>
              </a:ext>
            </a:extLst>
          </p:cNvPr>
          <p:cNvSpPr/>
          <p:nvPr userDrawn="1"/>
        </p:nvSpPr>
        <p:spPr>
          <a:xfrm rot="10800000">
            <a:off x="11368454" y="211013"/>
            <a:ext cx="823546" cy="650632"/>
          </a:xfrm>
          <a:prstGeom prst="snip1Rect">
            <a:avLst/>
          </a:prstGeom>
          <a:solidFill>
            <a:srgbClr val="682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Text Placeholder 7">
            <a:extLst>
              <a:ext uri="{FF2B5EF4-FFF2-40B4-BE49-F238E27FC236}">
                <a16:creationId xmlns:a16="http://schemas.microsoft.com/office/drawing/2014/main" id="{7CCFD913-25F9-0783-2B4A-DB9C4E057810}"/>
              </a:ext>
            </a:extLst>
          </p:cNvPr>
          <p:cNvSpPr>
            <a:spLocks noGrp="1"/>
          </p:cNvSpPr>
          <p:nvPr>
            <p:ph type="body" sz="quarter" idx="13" hasCustomPrompt="1"/>
          </p:nvPr>
        </p:nvSpPr>
        <p:spPr>
          <a:xfrm>
            <a:off x="11497176" y="340272"/>
            <a:ext cx="566102" cy="392113"/>
          </a:xfrm>
        </p:spPr>
        <p:txBody>
          <a:bodyPr/>
          <a:lstStyle>
            <a:lvl1pPr marL="0" indent="0">
              <a:buNone/>
              <a:defRPr b="1">
                <a:solidFill>
                  <a:schemeClr val="bg1"/>
                </a:solidFill>
                <a:latin typeface="+mj-lt"/>
              </a:defRPr>
            </a:lvl1pPr>
          </a:lstStyle>
          <a:p>
            <a:pPr lvl="0"/>
            <a:r>
              <a:rPr lang="en-US" dirty="0"/>
              <a:t>01</a:t>
            </a:r>
            <a:endParaRPr lang="es-ES" dirty="0"/>
          </a:p>
        </p:txBody>
      </p:sp>
    </p:spTree>
    <p:extLst>
      <p:ext uri="{BB962C8B-B14F-4D97-AF65-F5344CB8AC3E}">
        <p14:creationId xmlns:p14="http://schemas.microsoft.com/office/powerpoint/2010/main" val="3511870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Ultraviolet stage with vertical lines">
            <a:extLst>
              <a:ext uri="{FF2B5EF4-FFF2-40B4-BE49-F238E27FC236}">
                <a16:creationId xmlns:a16="http://schemas.microsoft.com/office/drawing/2014/main" id="{4D3D5F9B-0E01-12C8-57FD-38F8713D1A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302" r="1" b="1"/>
          <a:stretch/>
        </p:blipFill>
        <p:spPr>
          <a:xfrm>
            <a:off x="196850" y="173518"/>
            <a:ext cx="11798300" cy="6512763"/>
          </a:xfrm>
          <a:prstGeom prst="rect">
            <a:avLst/>
          </a:prstGeom>
        </p:spPr>
      </p:pic>
      <p:pic>
        <p:nvPicPr>
          <p:cNvPr id="7" name="Imagen 11">
            <a:extLst>
              <a:ext uri="{FF2B5EF4-FFF2-40B4-BE49-F238E27FC236}">
                <a16:creationId xmlns:a16="http://schemas.microsoft.com/office/drawing/2014/main" id="{1CAF709D-A7AA-569A-52F3-8F4BD7020D0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758099" y="1928793"/>
            <a:ext cx="2756146" cy="1013830"/>
          </a:xfrm>
          <a:prstGeom prst="rect">
            <a:avLst/>
          </a:prstGeom>
        </p:spPr>
      </p:pic>
      <p:pic>
        <p:nvPicPr>
          <p:cNvPr id="8" name="Imagen 12">
            <a:extLst>
              <a:ext uri="{FF2B5EF4-FFF2-40B4-BE49-F238E27FC236}">
                <a16:creationId xmlns:a16="http://schemas.microsoft.com/office/drawing/2014/main" id="{9E7049CD-1000-A305-A999-1D58FD7A432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677756" y="1861961"/>
            <a:ext cx="2805173" cy="1029495"/>
          </a:xfrm>
          <a:prstGeom prst="rect">
            <a:avLst/>
          </a:prstGeom>
        </p:spPr>
      </p:pic>
      <p:pic>
        <p:nvPicPr>
          <p:cNvPr id="9" name="Imagen 18">
            <a:extLst>
              <a:ext uri="{FF2B5EF4-FFF2-40B4-BE49-F238E27FC236}">
                <a16:creationId xmlns:a16="http://schemas.microsoft.com/office/drawing/2014/main" id="{0A74C7F4-3B09-B7B4-A84B-0E575D788C2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969018" y="3142297"/>
            <a:ext cx="2336711" cy="1013831"/>
          </a:xfrm>
          <a:prstGeom prst="rect">
            <a:avLst/>
          </a:prstGeom>
        </p:spPr>
      </p:pic>
      <p:pic>
        <p:nvPicPr>
          <p:cNvPr id="10" name="Imagen 19">
            <a:extLst>
              <a:ext uri="{FF2B5EF4-FFF2-40B4-BE49-F238E27FC236}">
                <a16:creationId xmlns:a16="http://schemas.microsoft.com/office/drawing/2014/main" id="{49A9F938-86BB-88B1-3992-A987C948B844}"/>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8327896" y="3117631"/>
            <a:ext cx="1504891" cy="1020266"/>
          </a:xfrm>
          <a:prstGeom prst="rect">
            <a:avLst/>
          </a:prstGeom>
        </p:spPr>
      </p:pic>
      <p:pic>
        <p:nvPicPr>
          <p:cNvPr id="11" name="Imagen 21">
            <a:extLst>
              <a:ext uri="{FF2B5EF4-FFF2-40B4-BE49-F238E27FC236}">
                <a16:creationId xmlns:a16="http://schemas.microsoft.com/office/drawing/2014/main" id="{D4CC0AAE-5DF0-452C-0D23-97650E6E58F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552780" y="4672360"/>
            <a:ext cx="2685815" cy="520385"/>
          </a:xfrm>
          <a:prstGeom prst="rect">
            <a:avLst/>
          </a:prstGeom>
        </p:spPr>
      </p:pic>
      <p:pic>
        <p:nvPicPr>
          <p:cNvPr id="12" name="Imagen 22">
            <a:extLst>
              <a:ext uri="{FF2B5EF4-FFF2-40B4-BE49-F238E27FC236}">
                <a16:creationId xmlns:a16="http://schemas.microsoft.com/office/drawing/2014/main" id="{7C0C6429-6932-37B4-3382-B4E09C21A4E9}"/>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4984870" y="2258596"/>
            <a:ext cx="2112391" cy="313165"/>
          </a:xfrm>
          <a:prstGeom prst="rect">
            <a:avLst/>
          </a:prstGeom>
        </p:spPr>
      </p:pic>
      <p:pic>
        <p:nvPicPr>
          <p:cNvPr id="13" name="Imagen 23">
            <a:extLst>
              <a:ext uri="{FF2B5EF4-FFF2-40B4-BE49-F238E27FC236}">
                <a16:creationId xmlns:a16="http://schemas.microsoft.com/office/drawing/2014/main" id="{AABC56D1-8C51-34AE-51AA-7496C6D4CB51}"/>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882943" y="4408554"/>
            <a:ext cx="2343236" cy="855483"/>
          </a:xfrm>
          <a:prstGeom prst="rect">
            <a:avLst/>
          </a:prstGeom>
        </p:spPr>
      </p:pic>
      <p:pic>
        <p:nvPicPr>
          <p:cNvPr id="14" name="Graphic 13">
            <a:extLst>
              <a:ext uri="{FF2B5EF4-FFF2-40B4-BE49-F238E27FC236}">
                <a16:creationId xmlns:a16="http://schemas.microsoft.com/office/drawing/2014/main" id="{EA5B92A8-08D5-BDC6-D532-99F1459E5424}"/>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4829183" y="3015764"/>
            <a:ext cx="2423763" cy="1224000"/>
          </a:xfrm>
          <a:prstGeom prst="rect">
            <a:avLst/>
          </a:prstGeom>
        </p:spPr>
      </p:pic>
      <p:sp>
        <p:nvSpPr>
          <p:cNvPr id="15" name="Título 4">
            <a:extLst>
              <a:ext uri="{FF2B5EF4-FFF2-40B4-BE49-F238E27FC236}">
                <a16:creationId xmlns:a16="http://schemas.microsoft.com/office/drawing/2014/main" id="{5153B5F0-3C12-1DE4-F2C8-AAC2D82CD931}"/>
              </a:ext>
            </a:extLst>
          </p:cNvPr>
          <p:cNvSpPr txBox="1">
            <a:spLocks/>
          </p:cNvSpPr>
          <p:nvPr userDrawn="1"/>
        </p:nvSpPr>
        <p:spPr>
          <a:xfrm>
            <a:off x="4844248" y="370812"/>
            <a:ext cx="2503503" cy="6543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chemeClr val="bg1"/>
                </a:solidFill>
                <a:latin typeface="Trebuchet MS" panose="020B0603020202020204" pitchFamily="34" charset="0"/>
              </a:rPr>
              <a:t>Sponsors</a:t>
            </a:r>
          </a:p>
        </p:txBody>
      </p:sp>
      <p:pic>
        <p:nvPicPr>
          <p:cNvPr id="16" name="Imagen 11">
            <a:extLst>
              <a:ext uri="{FF2B5EF4-FFF2-40B4-BE49-F238E27FC236}">
                <a16:creationId xmlns:a16="http://schemas.microsoft.com/office/drawing/2014/main" id="{3FA789FB-F82B-14DB-96A2-2EECA0C37EC1}"/>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823917" y="5498248"/>
            <a:ext cx="924339" cy="1048462"/>
          </a:xfrm>
          <a:prstGeom prst="rect">
            <a:avLst/>
          </a:prstGeom>
        </p:spPr>
      </p:pic>
      <p:sp>
        <p:nvSpPr>
          <p:cNvPr id="17" name="CuadroTexto 2">
            <a:extLst>
              <a:ext uri="{FF2B5EF4-FFF2-40B4-BE49-F238E27FC236}">
                <a16:creationId xmlns:a16="http://schemas.microsoft.com/office/drawing/2014/main" id="{82604007-F743-7E10-F201-F2C4723CC2CF}"/>
              </a:ext>
            </a:extLst>
          </p:cNvPr>
          <p:cNvSpPr txBox="1"/>
          <p:nvPr userDrawn="1"/>
        </p:nvSpPr>
        <p:spPr>
          <a:xfrm rot="21065074">
            <a:off x="11015630" y="6126046"/>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E2C5460B-6848-30AF-AD82-03F2D4BEF563}"/>
              </a:ext>
            </a:extLst>
          </p:cNvPr>
          <p:cNvSpPr txBox="1"/>
          <p:nvPr userDrawn="1"/>
        </p:nvSpPr>
        <p:spPr>
          <a:xfrm>
            <a:off x="314935" y="6161295"/>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20" name="Picture 19" descr="Logo&#10;&#10;Description automatically generated">
            <a:extLst>
              <a:ext uri="{FF2B5EF4-FFF2-40B4-BE49-F238E27FC236}">
                <a16:creationId xmlns:a16="http://schemas.microsoft.com/office/drawing/2014/main" id="{312137B7-A8FB-55AF-60B3-0A73DB689E36}"/>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878321" y="4232540"/>
            <a:ext cx="2435357" cy="1219202"/>
          </a:xfrm>
          <a:prstGeom prst="rect">
            <a:avLst/>
          </a:prstGeom>
        </p:spPr>
      </p:pic>
    </p:spTree>
    <p:extLst>
      <p:ext uri="{BB962C8B-B14F-4D97-AF65-F5344CB8AC3E}">
        <p14:creationId xmlns:p14="http://schemas.microsoft.com/office/powerpoint/2010/main" val="2119518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31/08/2022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dirty="0"/>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tipo&#10;&#10;Descripción generada automáticamente">
            <a:extLst>
              <a:ext uri="{FF2B5EF4-FFF2-40B4-BE49-F238E27FC236}">
                <a16:creationId xmlns:a16="http://schemas.microsoft.com/office/drawing/2014/main" id="{CC573E0D-8D49-4DC4-BD18-915EA0F76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69018" y="1767108"/>
            <a:ext cx="2435357" cy="1219202"/>
          </a:xfrm>
          <a:prstGeom prst="rect">
            <a:avLst/>
          </a:prstGeom>
        </p:spPr>
      </p:pic>
      <p:pic>
        <p:nvPicPr>
          <p:cNvPr id="13" name="Imagen 12" descr="Logotipo&#10;&#10;Descripción generada automáticamente">
            <a:extLst>
              <a:ext uri="{FF2B5EF4-FFF2-40B4-BE49-F238E27FC236}">
                <a16:creationId xmlns:a16="http://schemas.microsoft.com/office/drawing/2014/main" id="{50E1CE53-D6F6-45EA-937C-9912A14BAD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7758" y="1767107"/>
            <a:ext cx="2435357" cy="1219202"/>
          </a:xfrm>
          <a:prstGeom prst="rect">
            <a:avLst/>
          </a:prstGeom>
        </p:spPr>
      </p:pic>
      <p:pic>
        <p:nvPicPr>
          <p:cNvPr id="19" name="Imagen 18">
            <a:extLst>
              <a:ext uri="{FF2B5EF4-FFF2-40B4-BE49-F238E27FC236}">
                <a16:creationId xmlns:a16="http://schemas.microsoft.com/office/drawing/2014/main" id="{CA6D8B74-839F-4129-A848-A6D5026AE07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35666" y="3104348"/>
            <a:ext cx="2012640" cy="1007579"/>
          </a:xfrm>
          <a:prstGeom prst="rect">
            <a:avLst/>
          </a:prstGeom>
        </p:spPr>
      </p:pic>
      <p:pic>
        <p:nvPicPr>
          <p:cNvPr id="20" name="Imagen 19">
            <a:extLst>
              <a:ext uri="{FF2B5EF4-FFF2-40B4-BE49-F238E27FC236}">
                <a16:creationId xmlns:a16="http://schemas.microsoft.com/office/drawing/2014/main" id="{27C19783-459B-4CE7-8A1A-58294F7A14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889191" y="3131035"/>
            <a:ext cx="1906027" cy="954206"/>
          </a:xfrm>
          <a:prstGeom prst="rect">
            <a:avLst/>
          </a:prstGeom>
        </p:spPr>
      </p:pic>
      <p:pic>
        <p:nvPicPr>
          <p:cNvPr id="21" name="Imagen 20">
            <a:extLst>
              <a:ext uri="{FF2B5EF4-FFF2-40B4-BE49-F238E27FC236}">
                <a16:creationId xmlns:a16="http://schemas.microsoft.com/office/drawing/2014/main" id="{D6A61632-CD26-4437-BB00-A3384E1983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72711" y="2986310"/>
            <a:ext cx="2336711" cy="1169818"/>
          </a:xfrm>
          <a:prstGeom prst="rect">
            <a:avLst/>
          </a:prstGeom>
        </p:spPr>
      </p:pic>
      <p:pic>
        <p:nvPicPr>
          <p:cNvPr id="22" name="Imagen 21">
            <a:extLst>
              <a:ext uri="{FF2B5EF4-FFF2-40B4-BE49-F238E27FC236}">
                <a16:creationId xmlns:a16="http://schemas.microsoft.com/office/drawing/2014/main" id="{DB142312-C30E-46CE-990B-330087CA920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749354" y="4581948"/>
            <a:ext cx="2685815" cy="520385"/>
          </a:xfrm>
          <a:prstGeom prst="rect">
            <a:avLst/>
          </a:prstGeom>
        </p:spPr>
      </p:pic>
      <p:pic>
        <p:nvPicPr>
          <p:cNvPr id="23" name="Imagen 22">
            <a:extLst>
              <a:ext uri="{FF2B5EF4-FFF2-40B4-BE49-F238E27FC236}">
                <a16:creationId xmlns:a16="http://schemas.microsoft.com/office/drawing/2014/main" id="{64BC75B0-FD42-4EB8-873D-6650A1FEFBE0}"/>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4984870" y="2257676"/>
            <a:ext cx="2112391" cy="315005"/>
          </a:xfrm>
          <a:prstGeom prst="rect">
            <a:avLst/>
          </a:prstGeom>
        </p:spPr>
      </p:pic>
      <p:pic>
        <p:nvPicPr>
          <p:cNvPr id="24" name="Imagen 23">
            <a:extLst>
              <a:ext uri="{FF2B5EF4-FFF2-40B4-BE49-F238E27FC236}">
                <a16:creationId xmlns:a16="http://schemas.microsoft.com/office/drawing/2014/main" id="{ED512087-BDCD-49EE-9743-253F20B7A487}"/>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899349" y="4418313"/>
            <a:ext cx="2345936" cy="855483"/>
          </a:xfrm>
          <a:prstGeom prst="rect">
            <a:avLst/>
          </a:prstGeom>
        </p:spPr>
      </p:pic>
      <p:sp>
        <p:nvSpPr>
          <p:cNvPr id="4" name="CuadroTexto 3">
            <a:extLst>
              <a:ext uri="{FF2B5EF4-FFF2-40B4-BE49-F238E27FC236}">
                <a16:creationId xmlns:a16="http://schemas.microsoft.com/office/drawing/2014/main" id="{9B91A577-60CA-41CF-AA71-3DD942432E02}"/>
              </a:ext>
            </a:extLst>
          </p:cNvPr>
          <p:cNvSpPr txBox="1"/>
          <p:nvPr userDrawn="1"/>
        </p:nvSpPr>
        <p:spPr>
          <a:xfrm>
            <a:off x="838200" y="368488"/>
            <a:ext cx="10515600" cy="646331"/>
          </a:xfrm>
          <a:prstGeom prst="rect">
            <a:avLst/>
          </a:prstGeom>
          <a:noFill/>
          <a:ln>
            <a:noFill/>
          </a:ln>
        </p:spPr>
        <p:txBody>
          <a:bodyPr wrap="square" rtlCol="0">
            <a:spAutoFit/>
          </a:bodyPr>
          <a:lstStyle/>
          <a:p>
            <a:r>
              <a:rPr lang="es-ES" sz="3600" kern="1200" dirty="0">
                <a:solidFill>
                  <a:srgbClr val="561B64"/>
                </a:solidFill>
                <a:latin typeface="+mj-lt"/>
                <a:ea typeface="+mj-ea"/>
                <a:cs typeface="+mj-cs"/>
              </a:rPr>
              <a:t>SPONSORS</a:t>
            </a: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pic>
        <p:nvPicPr>
          <p:cNvPr id="3" name="Picture 2" descr="Logo&#10;&#10;Description automatically generated">
            <a:extLst>
              <a:ext uri="{FF2B5EF4-FFF2-40B4-BE49-F238E27FC236}">
                <a16:creationId xmlns:a16="http://schemas.microsoft.com/office/drawing/2014/main" id="{7F01FF5F-2C3B-8092-89DC-5AA5FDB12F57}"/>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878321" y="4232540"/>
            <a:ext cx="2435357" cy="1219202"/>
          </a:xfrm>
          <a:prstGeom prst="rect">
            <a:avLst/>
          </a:prstGeom>
        </p:spPr>
      </p:pic>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31/08/2022</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6" r:id="rId4"/>
    <p:sldLayoutId id="2147483668" r:id="rId5"/>
    <p:sldLayoutId id="2147483667" r:id="rId6"/>
    <p:sldLayoutId id="214748366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zure/azure-functions-durable-extension/issues/2020" TargetMode="External"/><Relationship Id="rId2" Type="http://schemas.openxmlformats.org/officeDocument/2006/relationships/hyperlink" Target="https://github.com/luismanez/high-volume-data-durable-function-test" TargetMode="External"/><Relationship Id="rId1" Type="http://schemas.openxmlformats.org/officeDocument/2006/relationships/slideLayout" Target="../slideLayouts/slideLayout5.xml"/><Relationship Id="rId6" Type="http://schemas.openxmlformats.org/officeDocument/2006/relationships/hyperlink" Target="https://docs.microsoft.com/en-us/azure/azure-functions/durable/durable-functions-storage-providers#comparing-storage-providers" TargetMode="External"/><Relationship Id="rId5" Type="http://schemas.openxmlformats.org/officeDocument/2006/relationships/hyperlink" Target="https://microsoft.github.io/durabletask-mssql/#/" TargetMode="External"/><Relationship Id="rId4" Type="http://schemas.openxmlformats.org/officeDocument/2006/relationships/hyperlink" Target="https://medium.com/@cgillum/common-pitfalls-with-durable-execution-frameworks-like-durable-functions-or-temporal-eaf635d4a8bb"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info@netcoreconf.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image" Target="../media/image21.jp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pn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99DC4A-DE31-0385-350E-B88CDD48EA1E}"/>
              </a:ext>
            </a:extLst>
          </p:cNvPr>
          <p:cNvSpPr txBox="1"/>
          <p:nvPr/>
        </p:nvSpPr>
        <p:spPr>
          <a:xfrm>
            <a:off x="786384" y="505968"/>
            <a:ext cx="10320528" cy="4801314"/>
          </a:xfrm>
          <a:prstGeom prst="rect">
            <a:avLst/>
          </a:prstGeom>
          <a:noFill/>
        </p:spPr>
        <p:txBody>
          <a:bodyPr wrap="square" rtlCol="0">
            <a:spAutoFit/>
          </a:bodyPr>
          <a:lstStyle/>
          <a:p>
            <a:pPr marL="342900" indent="-342900">
              <a:buFont typeface="+mj-lt"/>
              <a:buAutoNum type="arabicPeriod"/>
            </a:pPr>
            <a:r>
              <a:rPr lang="en-US" dirty="0"/>
              <a:t>Real-World architecture</a:t>
            </a:r>
          </a:p>
          <a:p>
            <a:pPr marL="342900" indent="-342900">
              <a:buFont typeface="+mj-lt"/>
              <a:buAutoNum type="arabicPeriod"/>
            </a:pPr>
            <a:r>
              <a:rPr lang="en-US" dirty="0"/>
              <a:t>Problem demo </a:t>
            </a:r>
          </a:p>
          <a:p>
            <a:pPr marL="800100" lvl="1" indent="-342900">
              <a:buFont typeface="+mj-lt"/>
              <a:buAutoNum type="arabicPeriod"/>
            </a:pPr>
            <a:r>
              <a:rPr lang="en-US" dirty="0">
                <a:hlinkClick r:id="rId2"/>
              </a:rPr>
              <a:t>luismanez/high-volume-data-durable-function-test (github.com)</a:t>
            </a:r>
            <a:endParaRPr lang="en-US" dirty="0"/>
          </a:p>
          <a:p>
            <a:pPr marL="800100" lvl="1" indent="-342900">
              <a:buFont typeface="+mj-lt"/>
              <a:buAutoNum type="arabicPeriod"/>
            </a:pPr>
            <a:r>
              <a:rPr lang="en-US" dirty="0">
                <a:hlinkClick r:id="rId3"/>
              </a:rPr>
              <a:t>Orchestrator stuck when processing High volume data (with source code to reproduce it) · Issue #2020 · Azure/azure-functions-durable-extension (github.com)</a:t>
            </a:r>
            <a:endParaRPr lang="en-US" dirty="0"/>
          </a:p>
          <a:p>
            <a:pPr marL="342900" indent="-342900">
              <a:buFont typeface="+mj-lt"/>
              <a:buAutoNum type="arabicPeriod"/>
            </a:pPr>
            <a:r>
              <a:rPr lang="en-US" dirty="0"/>
              <a:t>How Durable functions work</a:t>
            </a:r>
          </a:p>
          <a:p>
            <a:pPr marL="342900" indent="-342900">
              <a:buFont typeface="+mj-lt"/>
              <a:buAutoNum type="arabicPeriod"/>
            </a:pPr>
            <a:r>
              <a:rPr lang="en-US" dirty="0"/>
              <a:t>Why it fails (twitter thread)</a:t>
            </a:r>
          </a:p>
          <a:p>
            <a:pPr marL="342900" indent="-342900">
              <a:buFont typeface="+mj-lt"/>
              <a:buAutoNum type="arabicPeriod"/>
            </a:pPr>
            <a:r>
              <a:rPr lang="en-US" dirty="0"/>
              <a:t>Comment this post: </a:t>
            </a:r>
            <a:r>
              <a:rPr lang="en-US" dirty="0">
                <a:hlinkClick r:id="rId4"/>
              </a:rPr>
              <a:t>Common Pitfalls with Durable Execution Frameworks, like Durable Functions or Temporal | by Chris Gillum | Aug, 2022 | Medium</a:t>
            </a:r>
            <a:endParaRPr lang="en-US" dirty="0"/>
          </a:p>
          <a:p>
            <a:pPr marL="342900" indent="-342900">
              <a:buFont typeface="+mj-lt"/>
              <a:buAutoNum type="arabicPeriod"/>
            </a:pPr>
            <a:r>
              <a:rPr lang="en-US" dirty="0"/>
              <a:t>Storage options</a:t>
            </a:r>
          </a:p>
          <a:p>
            <a:pPr marL="800100" lvl="1" indent="-342900">
              <a:buFont typeface="+mj-lt"/>
              <a:buAutoNum type="arabicPeriod"/>
            </a:pPr>
            <a:r>
              <a:rPr lang="en-US" dirty="0">
                <a:hlinkClick r:id="rId5"/>
              </a:rPr>
              <a:t>Durable Task SQL Provider (microsoft.github.io)</a:t>
            </a:r>
            <a:endParaRPr lang="en-US" dirty="0"/>
          </a:p>
          <a:p>
            <a:pPr marL="342900" indent="-342900">
              <a:buFont typeface="+mj-lt"/>
              <a:buAutoNum type="arabicPeriod"/>
            </a:pPr>
            <a:r>
              <a:rPr lang="en-US" dirty="0"/>
              <a:t>Differences</a:t>
            </a:r>
          </a:p>
          <a:p>
            <a:pPr marL="800100" lvl="1" indent="-342900">
              <a:buFont typeface="+mj-lt"/>
              <a:buAutoNum type="arabicPeriod"/>
            </a:pPr>
            <a:r>
              <a:rPr lang="en-US" dirty="0">
                <a:hlinkClick r:id="rId6"/>
              </a:rPr>
              <a:t>https://docs.microsoft.com/en-us/azure/azure-functions/durable/durable-functions-storage-providers#comparing-storage-providers</a:t>
            </a:r>
            <a:endParaRPr lang="en-US" dirty="0"/>
          </a:p>
          <a:p>
            <a:pPr marL="342900" indent="-342900">
              <a:buFont typeface="+mj-lt"/>
              <a:buAutoNum type="arabicPeriod"/>
            </a:pPr>
            <a:r>
              <a:rPr lang="en-US" dirty="0"/>
              <a:t>SQL provider demo</a:t>
            </a:r>
          </a:p>
          <a:p>
            <a:pPr marL="342900" indent="-342900">
              <a:buFont typeface="+mj-lt"/>
              <a:buAutoNum type="arabicPeriod"/>
            </a:pPr>
            <a:r>
              <a:rPr lang="en-US" dirty="0" err="1"/>
              <a:t>Netherite</a:t>
            </a:r>
            <a:r>
              <a:rPr lang="en-US" dirty="0"/>
              <a:t> demo</a:t>
            </a:r>
          </a:p>
          <a:p>
            <a:pPr marL="342900" indent="-342900">
              <a:buFont typeface="+mj-lt"/>
              <a:buAutoNum type="arabicPeriod"/>
            </a:pPr>
            <a:r>
              <a:rPr lang="en-US" dirty="0"/>
              <a:t>Conclusions</a:t>
            </a:r>
          </a:p>
        </p:txBody>
      </p:sp>
    </p:spTree>
    <p:extLst>
      <p:ext uri="{BB962C8B-B14F-4D97-AF65-F5344CB8AC3E}">
        <p14:creationId xmlns:p14="http://schemas.microsoft.com/office/powerpoint/2010/main" val="1276262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dirty="0" err="1">
                <a:ln>
                  <a:noFill/>
                </a:ln>
                <a:solidFill>
                  <a:prstClr val="white"/>
                </a:solidFill>
                <a:effectLst/>
                <a:uLnTx/>
                <a:uFillTx/>
                <a:latin typeface="Segoe UI" panose="020B0502040204020203" pitchFamily="34" charset="0"/>
                <a:ea typeface="+mn-ea"/>
                <a:cs typeface="Segoe UI" panose="020B0502040204020203" pitchFamily="34" charset="0"/>
              </a:rPr>
              <a:t>Thank´s</a:t>
            </a:r>
            <a:endParaRPr kumimoji="0" lang="en-US" sz="7200" b="1"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Visit</a:t>
            </a:r>
            <a:r>
              <a:rPr lang="en-US" sz="2000" dirty="0">
                <a:solidFill>
                  <a:prstClr val="white"/>
                </a:solidFill>
                <a:latin typeface="Segoe UI" panose="020B0502040204020203" pitchFamily="34" charset="0"/>
                <a:cs typeface="Segoe UI" panose="020B0502040204020203" pitchFamily="34" charset="0"/>
              </a:rPr>
              <a:t> on</a:t>
            </a: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netcoreconf.com</a:t>
            </a: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30FD0-BBF3-7A83-C454-5DB49D2DFD15}"/>
              </a:ext>
            </a:extLst>
          </p:cNvPr>
          <p:cNvSpPr>
            <a:spLocks noGrp="1"/>
          </p:cNvSpPr>
          <p:nvPr>
            <p:ph type="ctrTitle"/>
          </p:nvPr>
        </p:nvSpPr>
        <p:spPr>
          <a:xfrm>
            <a:off x="7180028" y="3376123"/>
            <a:ext cx="4515147" cy="1529232"/>
          </a:xfrm>
        </p:spPr>
        <p:txBody>
          <a:bodyPr>
            <a:normAutofit fontScale="90000"/>
          </a:bodyPr>
          <a:lstStyle/>
          <a:p>
            <a:pPr algn="r"/>
            <a:r>
              <a:rPr lang="es-ES" sz="4400" dirty="0"/>
              <a:t>Storage </a:t>
            </a:r>
            <a:r>
              <a:rPr lang="es-ES" sz="4400" dirty="0" err="1"/>
              <a:t>Providers</a:t>
            </a:r>
            <a:r>
              <a:rPr lang="es-ES" sz="4400" dirty="0"/>
              <a:t> </a:t>
            </a:r>
            <a:r>
              <a:rPr lang="es-ES" sz="4400" dirty="0" err="1"/>
              <a:t>for</a:t>
            </a:r>
            <a:r>
              <a:rPr lang="es-ES" sz="4400" dirty="0"/>
              <a:t> Durable </a:t>
            </a:r>
            <a:r>
              <a:rPr lang="es-ES" sz="4400" dirty="0" err="1"/>
              <a:t>Functions</a:t>
            </a:r>
            <a:endParaRPr lang="es-ES" sz="4400" dirty="0"/>
          </a:p>
        </p:txBody>
      </p:sp>
      <p:sp>
        <p:nvSpPr>
          <p:cNvPr id="3" name="Subtitle 2">
            <a:extLst>
              <a:ext uri="{FF2B5EF4-FFF2-40B4-BE49-F238E27FC236}">
                <a16:creationId xmlns:a16="http://schemas.microsoft.com/office/drawing/2014/main" id="{339EAD7C-415C-5614-4D83-CA7FA6773290}"/>
              </a:ext>
            </a:extLst>
          </p:cNvPr>
          <p:cNvSpPr>
            <a:spLocks noGrp="1"/>
          </p:cNvSpPr>
          <p:nvPr>
            <p:ph type="subTitle" idx="1"/>
          </p:nvPr>
        </p:nvSpPr>
        <p:spPr>
          <a:xfrm>
            <a:off x="7529886" y="4905356"/>
            <a:ext cx="4165290" cy="617620"/>
          </a:xfrm>
        </p:spPr>
        <p:txBody>
          <a:bodyPr>
            <a:normAutofit/>
          </a:bodyPr>
          <a:lstStyle/>
          <a:p>
            <a:pPr algn="r"/>
            <a:r>
              <a:rPr lang="es-ES" dirty="0" err="1"/>
              <a:t>The</a:t>
            </a:r>
            <a:r>
              <a:rPr lang="es-ES" dirty="0"/>
              <a:t> Good, </a:t>
            </a:r>
            <a:r>
              <a:rPr lang="es-ES" dirty="0" err="1"/>
              <a:t>the</a:t>
            </a:r>
            <a:r>
              <a:rPr lang="es-ES" dirty="0"/>
              <a:t> </a:t>
            </a:r>
            <a:r>
              <a:rPr lang="es-ES" dirty="0" err="1"/>
              <a:t>Bad</a:t>
            </a:r>
            <a:r>
              <a:rPr lang="es-ES" dirty="0"/>
              <a:t> and </a:t>
            </a:r>
            <a:r>
              <a:rPr lang="es-ES" dirty="0" err="1"/>
              <a:t>the</a:t>
            </a:r>
            <a:r>
              <a:rPr lang="es-ES" dirty="0"/>
              <a:t> </a:t>
            </a:r>
            <a:r>
              <a:rPr lang="es-ES" dirty="0" err="1"/>
              <a:t>Ugly</a:t>
            </a:r>
            <a:endParaRPr lang="es-ES" dirty="0"/>
          </a:p>
        </p:txBody>
      </p:sp>
      <p:pic>
        <p:nvPicPr>
          <p:cNvPr id="9" name="Picture 8" descr="A high angle view of a city&#10;&#10;Description automatically generated with medium confidence">
            <a:extLst>
              <a:ext uri="{FF2B5EF4-FFF2-40B4-BE49-F238E27FC236}">
                <a16:creationId xmlns:a16="http://schemas.microsoft.com/office/drawing/2014/main" id="{CA6E423E-B438-A0C5-34E7-04A2096FD41A}"/>
              </a:ext>
            </a:extLst>
          </p:cNvPr>
          <p:cNvPicPr>
            <a:picLocks noChangeAspect="1"/>
          </p:cNvPicPr>
          <p:nvPr/>
        </p:nvPicPr>
        <p:blipFill rotWithShape="1">
          <a:blip r:embed="rId2">
            <a:extLst>
              <a:ext uri="{28A0092B-C50C-407E-A947-70E740481C1C}">
                <a14:useLocalDpi xmlns:a14="http://schemas.microsoft.com/office/drawing/2010/main" val="0"/>
              </a:ext>
            </a:extLst>
          </a:blip>
          <a:srcRect l="15351" r="2536" b="-1"/>
          <a:stretch/>
        </p:blipFill>
        <p:spPr>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18" name="Rectangle 17">
            <a:extLst>
              <a:ext uri="{FF2B5EF4-FFF2-40B4-BE49-F238E27FC236}">
                <a16:creationId xmlns:a16="http://schemas.microsoft.com/office/drawing/2014/main" id="{99B9FA0C-3707-B3C1-AB98-D2819395196F}"/>
              </a:ext>
            </a:extLst>
          </p:cNvPr>
          <p:cNvSpPr/>
          <p:nvPr/>
        </p:nvSpPr>
        <p:spPr>
          <a:xfrm>
            <a:off x="9399639" y="268679"/>
            <a:ext cx="2792361" cy="810533"/>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itle 1">
            <a:extLst>
              <a:ext uri="{FF2B5EF4-FFF2-40B4-BE49-F238E27FC236}">
                <a16:creationId xmlns:a16="http://schemas.microsoft.com/office/drawing/2014/main" id="{26C48582-ED3C-75C2-2BD7-3F06D48DCB9F}"/>
              </a:ext>
            </a:extLst>
          </p:cNvPr>
          <p:cNvSpPr txBox="1">
            <a:spLocks/>
          </p:cNvSpPr>
          <p:nvPr/>
        </p:nvSpPr>
        <p:spPr>
          <a:xfrm>
            <a:off x="9399639" y="344129"/>
            <a:ext cx="2792360" cy="6623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chemeClr val="bg1"/>
                </a:solidFill>
              </a:rPr>
              <a:t>2022</a:t>
            </a:r>
          </a:p>
        </p:txBody>
      </p:sp>
      <p:grpSp>
        <p:nvGrpSpPr>
          <p:cNvPr id="20" name="Group 19">
            <a:extLst>
              <a:ext uri="{FF2B5EF4-FFF2-40B4-BE49-F238E27FC236}">
                <a16:creationId xmlns:a16="http://schemas.microsoft.com/office/drawing/2014/main" id="{F930990E-8B69-362E-E1AF-3F937E8A7A5C}"/>
              </a:ext>
            </a:extLst>
          </p:cNvPr>
          <p:cNvGrpSpPr/>
          <p:nvPr/>
        </p:nvGrpSpPr>
        <p:grpSpPr>
          <a:xfrm>
            <a:off x="11062470" y="5673916"/>
            <a:ext cx="982564" cy="1090362"/>
            <a:chOff x="11062470" y="5673916"/>
            <a:chExt cx="982564" cy="1090362"/>
          </a:xfrm>
        </p:grpSpPr>
        <p:pic>
          <p:nvPicPr>
            <p:cNvPr id="21" name="Imagen 8">
              <a:extLst>
                <a:ext uri="{FF2B5EF4-FFF2-40B4-BE49-F238E27FC236}">
                  <a16:creationId xmlns:a16="http://schemas.microsoft.com/office/drawing/2014/main" id="{223068E0-C7BC-E021-4D0E-235244723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56" y="5673916"/>
              <a:ext cx="961278" cy="1090362"/>
            </a:xfrm>
            <a:prstGeom prst="rect">
              <a:avLst/>
            </a:prstGeom>
          </p:spPr>
        </p:pic>
        <p:sp>
          <p:nvSpPr>
            <p:cNvPr id="22" name="CuadroTexto 9">
              <a:extLst>
                <a:ext uri="{FF2B5EF4-FFF2-40B4-BE49-F238E27FC236}">
                  <a16:creationId xmlns:a16="http://schemas.microsoft.com/office/drawing/2014/main" id="{805D8989-827A-E2D9-3E25-AE30996619A3}"/>
                </a:ext>
              </a:extLst>
            </p:cNvPr>
            <p:cNvSpPr txBox="1"/>
            <p:nvPr/>
          </p:nvSpPr>
          <p:spPr>
            <a:xfrm rot="21187121">
              <a:off x="11062470" y="6364026"/>
              <a:ext cx="960519" cy="26161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b="1" dirty="0">
                  <a:solidFill>
                    <a:schemeClr val="bg1"/>
                  </a:solidFill>
                  <a:latin typeface="Trebuchet MS" panose="020B0603020202020204" pitchFamily="34" charset="0"/>
                  <a:cs typeface="Helvetica"/>
                </a:rPr>
                <a:t>17/09/2022</a:t>
              </a:r>
              <a:endParaRPr kumimoji="0" lang="es-ES" sz="1100" b="1" i="0" u="none" strike="noStrike" kern="1200" cap="none" spc="0" normalizeH="0" baseline="0" noProof="0" dirty="0">
                <a:ln>
                  <a:noFill/>
                </a:ln>
                <a:solidFill>
                  <a:schemeClr val="bg1"/>
                </a:solidFill>
                <a:effectLst/>
                <a:uLnTx/>
                <a:uFillTx/>
                <a:latin typeface="Trebuchet MS" panose="020B0603020202020204" pitchFamily="34" charset="0"/>
                <a:cs typeface="Helvetica" panose="020B0604020202020204" pitchFamily="34" charset="0"/>
              </a:endParaRPr>
            </a:p>
          </p:txBody>
        </p:sp>
      </p:grpSp>
    </p:spTree>
    <p:extLst>
      <p:ext uri="{BB962C8B-B14F-4D97-AF65-F5344CB8AC3E}">
        <p14:creationId xmlns:p14="http://schemas.microsoft.com/office/powerpoint/2010/main" val="3350720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miling for the camera&#10;&#10;Description automatically generated with low confidence">
            <a:extLst>
              <a:ext uri="{FF2B5EF4-FFF2-40B4-BE49-F238E27FC236}">
                <a16:creationId xmlns:a16="http://schemas.microsoft.com/office/drawing/2014/main" id="{E17FC61A-1748-EDB7-5668-E22B980AB075}"/>
              </a:ext>
            </a:extLst>
          </p:cNvPr>
          <p:cNvPicPr>
            <a:picLocks noChangeAspect="1"/>
          </p:cNvPicPr>
          <p:nvPr/>
        </p:nvPicPr>
        <p:blipFill rotWithShape="1">
          <a:blip r:embed="rId2">
            <a:extLst>
              <a:ext uri="{28A0092B-C50C-407E-A947-70E740481C1C}">
                <a14:useLocalDpi xmlns:a14="http://schemas.microsoft.com/office/drawing/2010/main" val="0"/>
              </a:ext>
            </a:extLst>
          </a:blip>
          <a:srcRect l="4750" r="14247" b="-3"/>
          <a:stretch/>
        </p:blipFill>
        <p:spPr>
          <a:xfrm>
            <a:off x="8563927" y="2155200"/>
            <a:ext cx="2547599" cy="2547599"/>
          </a:xfrm>
          <a:custGeom>
            <a:avLst/>
            <a:gdLst/>
            <a:ahLst/>
            <a:cxnLst/>
            <a:rect l="l" t="t" r="r" b="b"/>
            <a:pathLst>
              <a:path w="1924906" h="1924906">
                <a:moveTo>
                  <a:pt x="962453" y="0"/>
                </a:moveTo>
                <a:cubicBezTo>
                  <a:pt x="1494001" y="0"/>
                  <a:pt x="1924906" y="430905"/>
                  <a:pt x="1924906" y="962453"/>
                </a:cubicBezTo>
                <a:cubicBezTo>
                  <a:pt x="1924906" y="1494001"/>
                  <a:pt x="1494001" y="1924906"/>
                  <a:pt x="962453" y="1924906"/>
                </a:cubicBezTo>
                <a:cubicBezTo>
                  <a:pt x="430905" y="1924906"/>
                  <a:pt x="0" y="1494001"/>
                  <a:pt x="0" y="962453"/>
                </a:cubicBezTo>
                <a:cubicBezTo>
                  <a:pt x="0" y="430905"/>
                  <a:pt x="430905" y="0"/>
                  <a:pt x="962453" y="0"/>
                </a:cubicBezTo>
                <a:close/>
              </a:path>
            </a:pathLst>
          </a:custGeom>
          <a:ln w="25400">
            <a:solidFill>
              <a:schemeClr val="bg1"/>
            </a:solidFill>
          </a:ln>
        </p:spPr>
      </p:pic>
      <p:sp>
        <p:nvSpPr>
          <p:cNvPr id="3" name="Título 4">
            <a:extLst>
              <a:ext uri="{FF2B5EF4-FFF2-40B4-BE49-F238E27FC236}">
                <a16:creationId xmlns:a16="http://schemas.microsoft.com/office/drawing/2014/main" id="{AAEB4FD7-270D-ADA1-3509-4EC742692027}"/>
              </a:ext>
            </a:extLst>
          </p:cNvPr>
          <p:cNvSpPr txBox="1">
            <a:spLocks/>
          </p:cNvSpPr>
          <p:nvPr/>
        </p:nvSpPr>
        <p:spPr>
          <a:xfrm>
            <a:off x="0" y="115981"/>
            <a:ext cx="3950208" cy="6543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err="1">
                <a:solidFill>
                  <a:schemeClr val="bg1"/>
                </a:solidFill>
              </a:rPr>
              <a:t>About</a:t>
            </a:r>
            <a:r>
              <a:rPr lang="es-ES" sz="4000" b="1" dirty="0">
                <a:solidFill>
                  <a:schemeClr val="bg1"/>
                </a:solidFill>
              </a:rPr>
              <a:t> me</a:t>
            </a:r>
          </a:p>
        </p:txBody>
      </p:sp>
      <p:grpSp>
        <p:nvGrpSpPr>
          <p:cNvPr id="4" name="Group 3">
            <a:extLst>
              <a:ext uri="{FF2B5EF4-FFF2-40B4-BE49-F238E27FC236}">
                <a16:creationId xmlns:a16="http://schemas.microsoft.com/office/drawing/2014/main" id="{9D1BBCF0-1E95-2867-C1EE-FC93A7918D44}"/>
              </a:ext>
            </a:extLst>
          </p:cNvPr>
          <p:cNvGrpSpPr/>
          <p:nvPr/>
        </p:nvGrpSpPr>
        <p:grpSpPr>
          <a:xfrm>
            <a:off x="311576" y="4483776"/>
            <a:ext cx="2259710" cy="761761"/>
            <a:chOff x="1581647" y="5105568"/>
            <a:chExt cx="2259710" cy="761761"/>
          </a:xfrm>
        </p:grpSpPr>
        <p:grpSp>
          <p:nvGrpSpPr>
            <p:cNvPr id="5" name="Group 4">
              <a:extLst>
                <a:ext uri="{FF2B5EF4-FFF2-40B4-BE49-F238E27FC236}">
                  <a16:creationId xmlns:a16="http://schemas.microsoft.com/office/drawing/2014/main" id="{3E7B9716-C78F-AEA6-AB17-3A50E4574F4A}"/>
                </a:ext>
              </a:extLst>
            </p:cNvPr>
            <p:cNvGrpSpPr/>
            <p:nvPr/>
          </p:nvGrpSpPr>
          <p:grpSpPr>
            <a:xfrm>
              <a:off x="1866767" y="5105568"/>
              <a:ext cx="1689469" cy="455955"/>
              <a:chOff x="711137" y="4893283"/>
              <a:chExt cx="2259710" cy="609852"/>
            </a:xfrm>
          </p:grpSpPr>
          <p:pic>
            <p:nvPicPr>
              <p:cNvPr id="7" name="Picture 6">
                <a:extLst>
                  <a:ext uri="{FF2B5EF4-FFF2-40B4-BE49-F238E27FC236}">
                    <a16:creationId xmlns:a16="http://schemas.microsoft.com/office/drawing/2014/main" id="{AEE33943-1035-DB28-F423-44D876F4CEF9}"/>
                  </a:ext>
                </a:extLst>
              </p:cNvPr>
              <p:cNvPicPr>
                <a:picLocks noChangeAspect="1"/>
              </p:cNvPicPr>
              <p:nvPr/>
            </p:nvPicPr>
            <p:blipFill>
              <a:blip r:embed="rId3"/>
              <a:stretch>
                <a:fillRect/>
              </a:stretch>
            </p:blipFill>
            <p:spPr>
              <a:xfrm>
                <a:off x="711137" y="4893283"/>
                <a:ext cx="609600" cy="609600"/>
              </a:xfrm>
              <a:prstGeom prst="rect">
                <a:avLst/>
              </a:prstGeom>
            </p:spPr>
          </p:pic>
          <p:pic>
            <p:nvPicPr>
              <p:cNvPr id="8" name="Picture 7">
                <a:extLst>
                  <a:ext uri="{FF2B5EF4-FFF2-40B4-BE49-F238E27FC236}">
                    <a16:creationId xmlns:a16="http://schemas.microsoft.com/office/drawing/2014/main" id="{654B2C2B-A33E-BDC0-F6CF-5D16224BACAD}"/>
                  </a:ext>
                </a:extLst>
              </p:cNvPr>
              <p:cNvPicPr>
                <a:picLocks noChangeAspect="1"/>
              </p:cNvPicPr>
              <p:nvPr/>
            </p:nvPicPr>
            <p:blipFill>
              <a:blip r:embed="rId4"/>
              <a:stretch>
                <a:fillRect/>
              </a:stretch>
            </p:blipFill>
            <p:spPr>
              <a:xfrm>
                <a:off x="1536192" y="4893535"/>
                <a:ext cx="609600" cy="609600"/>
              </a:xfrm>
              <a:prstGeom prst="rect">
                <a:avLst/>
              </a:prstGeom>
            </p:spPr>
          </p:pic>
          <p:pic>
            <p:nvPicPr>
              <p:cNvPr id="9" name="Picture 8">
                <a:extLst>
                  <a:ext uri="{FF2B5EF4-FFF2-40B4-BE49-F238E27FC236}">
                    <a16:creationId xmlns:a16="http://schemas.microsoft.com/office/drawing/2014/main" id="{78506D29-5EEC-85EA-0FCC-EA610DC446F5}"/>
                  </a:ext>
                </a:extLst>
              </p:cNvPr>
              <p:cNvPicPr>
                <a:picLocks noChangeAspect="1"/>
              </p:cNvPicPr>
              <p:nvPr/>
            </p:nvPicPr>
            <p:blipFill>
              <a:blip r:embed="rId5"/>
              <a:stretch>
                <a:fillRect/>
              </a:stretch>
            </p:blipFill>
            <p:spPr>
              <a:xfrm>
                <a:off x="2361247" y="4893283"/>
                <a:ext cx="609600" cy="609600"/>
              </a:xfrm>
              <a:prstGeom prst="rect">
                <a:avLst/>
              </a:prstGeom>
            </p:spPr>
          </p:pic>
        </p:grpSp>
        <p:sp>
          <p:nvSpPr>
            <p:cNvPr id="6" name="TextBox 5">
              <a:extLst>
                <a:ext uri="{FF2B5EF4-FFF2-40B4-BE49-F238E27FC236}">
                  <a16:creationId xmlns:a16="http://schemas.microsoft.com/office/drawing/2014/main" id="{3990B2E2-E20B-B51F-E1B8-40DC6C3B4777}"/>
                </a:ext>
              </a:extLst>
            </p:cNvPr>
            <p:cNvSpPr txBox="1"/>
            <p:nvPr/>
          </p:nvSpPr>
          <p:spPr>
            <a:xfrm>
              <a:off x="1581647" y="5559552"/>
              <a:ext cx="2259710" cy="307777"/>
            </a:xfrm>
            <a:prstGeom prst="rect">
              <a:avLst/>
            </a:prstGeom>
            <a:noFill/>
          </p:spPr>
          <p:txBody>
            <a:bodyPr wrap="square" rtlCol="0">
              <a:spAutoFit/>
            </a:bodyPr>
            <a:lstStyle/>
            <a:p>
              <a:pPr algn="ctr"/>
              <a:r>
                <a:rPr lang="en-US" sz="1400" dirty="0">
                  <a:latin typeface="Montserrat" panose="00000500000000000000" pitchFamily="2" charset="0"/>
                </a:rPr>
                <a:t>@luismanez</a:t>
              </a:r>
            </a:p>
          </p:txBody>
        </p:sp>
      </p:grpSp>
      <p:pic>
        <p:nvPicPr>
          <p:cNvPr id="11" name="Graphic 10">
            <a:extLst>
              <a:ext uri="{FF2B5EF4-FFF2-40B4-BE49-F238E27FC236}">
                <a16:creationId xmlns:a16="http://schemas.microsoft.com/office/drawing/2014/main" id="{D74AA1B7-22AC-AB18-630F-C4FCFCF2E8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0304" y="6491478"/>
            <a:ext cx="333375" cy="190500"/>
          </a:xfrm>
          <a:prstGeom prst="rect">
            <a:avLst/>
          </a:prstGeom>
        </p:spPr>
      </p:pic>
      <p:sp>
        <p:nvSpPr>
          <p:cNvPr id="13" name="Subtitle 2">
            <a:extLst>
              <a:ext uri="{FF2B5EF4-FFF2-40B4-BE49-F238E27FC236}">
                <a16:creationId xmlns:a16="http://schemas.microsoft.com/office/drawing/2014/main" id="{0E3FED80-E397-4D8E-3E68-2FD9F61E4EAE}"/>
              </a:ext>
            </a:extLst>
          </p:cNvPr>
          <p:cNvSpPr txBox="1">
            <a:spLocks/>
          </p:cNvSpPr>
          <p:nvPr/>
        </p:nvSpPr>
        <p:spPr>
          <a:xfrm>
            <a:off x="183575" y="1688593"/>
            <a:ext cx="5833787" cy="10925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s-ES" sz="2900" dirty="0">
                <a:latin typeface="Montserrat" panose="00000500000000000000" pitchFamily="2" charset="0"/>
                <a:ea typeface="Open Sans" panose="020B0606030504020204" pitchFamily="34" charset="0"/>
                <a:cs typeface="Open Sans" panose="020B0606030504020204" pitchFamily="34" charset="0"/>
              </a:rPr>
              <a:t>Luis Mañez</a:t>
            </a:r>
          </a:p>
          <a:p>
            <a:pPr marL="0" indent="0" algn="r">
              <a:buNone/>
            </a:pPr>
            <a:r>
              <a:rPr lang="es-ES" sz="1800" dirty="0" err="1">
                <a:latin typeface="Montserrat" panose="00000500000000000000" pitchFamily="2" charset="0"/>
                <a:ea typeface="Open Sans" panose="020B0606030504020204" pitchFamily="34" charset="0"/>
                <a:cs typeface="Open Sans" panose="020B0606030504020204" pitchFamily="34" charset="0"/>
              </a:rPr>
              <a:t>Chief</a:t>
            </a:r>
            <a:r>
              <a:rPr lang="es-ES" sz="1800" dirty="0">
                <a:latin typeface="Montserrat" panose="00000500000000000000" pitchFamily="2" charset="0"/>
                <a:ea typeface="Open Sans" panose="020B0606030504020204" pitchFamily="34" charset="0"/>
                <a:cs typeface="Open Sans" panose="020B0606030504020204" pitchFamily="34" charset="0"/>
              </a:rPr>
              <a:t> </a:t>
            </a:r>
            <a:r>
              <a:rPr lang="es-ES" sz="1800" dirty="0" err="1">
                <a:latin typeface="Montserrat" panose="00000500000000000000" pitchFamily="2" charset="0"/>
                <a:ea typeface="Open Sans" panose="020B0606030504020204" pitchFamily="34" charset="0"/>
                <a:cs typeface="Open Sans" panose="020B0606030504020204" pitchFamily="34" charset="0"/>
              </a:rPr>
              <a:t>Architect</a:t>
            </a:r>
            <a:r>
              <a:rPr lang="es-ES" sz="1800" dirty="0">
                <a:latin typeface="Montserrat" panose="00000500000000000000" pitchFamily="2" charset="0"/>
                <a:ea typeface="Open Sans" panose="020B0606030504020204" pitchFamily="34" charset="0"/>
                <a:cs typeface="Open Sans" panose="020B0606030504020204" pitchFamily="34" charset="0"/>
              </a:rPr>
              <a:t> @ </a:t>
            </a:r>
            <a:r>
              <a:rPr lang="es-ES" sz="1800" dirty="0" err="1">
                <a:latin typeface="Montserrat" panose="00000500000000000000" pitchFamily="2" charset="0"/>
                <a:ea typeface="Open Sans" panose="020B0606030504020204" pitchFamily="34" charset="0"/>
                <a:cs typeface="Open Sans" panose="020B0606030504020204" pitchFamily="34" charset="0"/>
              </a:rPr>
              <a:t>ClearPeople</a:t>
            </a:r>
            <a:endParaRPr lang="en-US" sz="1800" dirty="0">
              <a:latin typeface="Montserrat" panose="00000500000000000000" pitchFamily="2" charset="0"/>
              <a:ea typeface="Open Sans" panose="020B0606030504020204" pitchFamily="34" charset="0"/>
              <a:cs typeface="Open Sans" panose="020B0606030504020204" pitchFamily="34" charset="0"/>
            </a:endParaRPr>
          </a:p>
        </p:txBody>
      </p:sp>
      <p:sp>
        <p:nvSpPr>
          <p:cNvPr id="14" name="Subtitle 2">
            <a:extLst>
              <a:ext uri="{FF2B5EF4-FFF2-40B4-BE49-F238E27FC236}">
                <a16:creationId xmlns:a16="http://schemas.microsoft.com/office/drawing/2014/main" id="{4D9F87B7-4F4A-EF7F-60BD-BC27AFAE7E21}"/>
              </a:ext>
            </a:extLst>
          </p:cNvPr>
          <p:cNvSpPr txBox="1">
            <a:spLocks/>
          </p:cNvSpPr>
          <p:nvPr/>
        </p:nvSpPr>
        <p:spPr>
          <a:xfrm>
            <a:off x="183574" y="3120092"/>
            <a:ext cx="5833787" cy="7845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200" dirty="0">
                <a:latin typeface="Montserrat" panose="00000500000000000000" pitchFamily="2" charset="0"/>
                <a:ea typeface="Open Sans" panose="020B0606030504020204" pitchFamily="34" charset="0"/>
                <a:cs typeface="Open Sans" panose="020B0606030504020204" pitchFamily="34" charset="0"/>
              </a:rPr>
              <a:t>M365 Development MVP. More than 20 years of experience working with Microsoft Technologies. MS Certified specialist in Developing Azure and SharePoint MCPD. Passionate about technology, blogger, technical writer and MS community active member.</a:t>
            </a:r>
          </a:p>
        </p:txBody>
      </p:sp>
      <p:pic>
        <p:nvPicPr>
          <p:cNvPr id="15" name="Picture 14" descr="Text&#10;&#10;Description automatically generated with medium confidence">
            <a:extLst>
              <a:ext uri="{FF2B5EF4-FFF2-40B4-BE49-F238E27FC236}">
                <a16:creationId xmlns:a16="http://schemas.microsoft.com/office/drawing/2014/main" id="{366DB549-4E6D-826B-062E-745F6732D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1927" y="4194048"/>
            <a:ext cx="751359" cy="1189651"/>
          </a:xfrm>
          <a:prstGeom prst="rect">
            <a:avLst/>
          </a:prstGeom>
        </p:spPr>
      </p:pic>
    </p:spTree>
    <p:extLst>
      <p:ext uri="{BB962C8B-B14F-4D97-AF65-F5344CB8AC3E}">
        <p14:creationId xmlns:p14="http://schemas.microsoft.com/office/powerpoint/2010/main" val="1549860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19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Watch the 'Dawson's Creek' cast discover the crying meme for the first time  | EW.com">
            <a:extLst>
              <a:ext uri="{FF2B5EF4-FFF2-40B4-BE49-F238E27FC236}">
                <a16:creationId xmlns:a16="http://schemas.microsoft.com/office/drawing/2014/main" id="{6825C5A5-FA95-5D19-485D-F28D5D0DC3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803" b="868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3914C4-9B31-E79A-5FB4-B5D2EEE56DFC}"/>
              </a:ext>
            </a:extLst>
          </p:cNvPr>
          <p:cNvSpPr txBox="1"/>
          <p:nvPr/>
        </p:nvSpPr>
        <p:spPr>
          <a:xfrm>
            <a:off x="7107936" y="3078480"/>
            <a:ext cx="3944112" cy="3046988"/>
          </a:xfrm>
          <a:prstGeom prst="rect">
            <a:avLst/>
          </a:prstGeom>
          <a:noFill/>
        </p:spPr>
        <p:txBody>
          <a:bodyPr wrap="square" rtlCol="0">
            <a:spAutoFit/>
          </a:bodyPr>
          <a:lstStyle/>
          <a:p>
            <a:r>
              <a:rPr lang="en-US" sz="9600" b="1" dirty="0">
                <a:solidFill>
                  <a:schemeClr val="bg1"/>
                </a:solidFill>
                <a:latin typeface="Roboto" panose="02000000000000000000" pitchFamily="2" charset="0"/>
                <a:ea typeface="Roboto" panose="02000000000000000000" pitchFamily="2" charset="0"/>
              </a:rPr>
              <a:t>BUT</a:t>
            </a:r>
          </a:p>
          <a:p>
            <a:r>
              <a:rPr lang="en-US" sz="9600" b="1" dirty="0">
                <a:solidFill>
                  <a:schemeClr val="bg1"/>
                </a:solidFill>
                <a:latin typeface="Roboto" panose="02000000000000000000" pitchFamily="2" charset="0"/>
                <a:ea typeface="Roboto" panose="02000000000000000000" pitchFamily="2" charset="0"/>
              </a:rPr>
              <a:t>WHY?</a:t>
            </a:r>
          </a:p>
        </p:txBody>
      </p:sp>
    </p:spTree>
    <p:extLst>
      <p:ext uri="{BB962C8B-B14F-4D97-AF65-F5344CB8AC3E}">
        <p14:creationId xmlns:p14="http://schemas.microsoft.com/office/powerpoint/2010/main" val="837275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7" name="Group 1036">
            <a:extLst>
              <a:ext uri="{FF2B5EF4-FFF2-40B4-BE49-F238E27FC236}">
                <a16:creationId xmlns:a16="http://schemas.microsoft.com/office/drawing/2014/main" id="{79781269-5DBF-E849-D782-B4097BB72408}"/>
              </a:ext>
            </a:extLst>
          </p:cNvPr>
          <p:cNvGrpSpPr/>
          <p:nvPr/>
        </p:nvGrpSpPr>
        <p:grpSpPr>
          <a:xfrm>
            <a:off x="124533" y="778822"/>
            <a:ext cx="11818676" cy="5941592"/>
            <a:chOff x="124533" y="864166"/>
            <a:chExt cx="11818676" cy="5941592"/>
          </a:xfrm>
        </p:grpSpPr>
        <p:grpSp>
          <p:nvGrpSpPr>
            <p:cNvPr id="23" name="Group 22">
              <a:extLst>
                <a:ext uri="{FF2B5EF4-FFF2-40B4-BE49-F238E27FC236}">
                  <a16:creationId xmlns:a16="http://schemas.microsoft.com/office/drawing/2014/main" id="{939C6BD5-B70C-C89D-7671-ED7467F20BE7}"/>
                </a:ext>
              </a:extLst>
            </p:cNvPr>
            <p:cNvGrpSpPr/>
            <p:nvPr/>
          </p:nvGrpSpPr>
          <p:grpSpPr>
            <a:xfrm>
              <a:off x="187229" y="1301458"/>
              <a:ext cx="1627632" cy="762000"/>
              <a:chOff x="5163312" y="1786128"/>
              <a:chExt cx="1627632" cy="762000"/>
            </a:xfrm>
          </p:grpSpPr>
          <p:sp>
            <p:nvSpPr>
              <p:cNvPr id="12" name="Rectangle: Rounded Corners 11">
                <a:extLst>
                  <a:ext uri="{FF2B5EF4-FFF2-40B4-BE49-F238E27FC236}">
                    <a16:creationId xmlns:a16="http://schemas.microsoft.com/office/drawing/2014/main" id="{E962FB93-AF30-2EF4-15F7-D618991B1352}"/>
                  </a:ext>
                </a:extLst>
              </p:cNvPr>
              <p:cNvSpPr/>
              <p:nvPr/>
            </p:nvSpPr>
            <p:spPr>
              <a:xfrm>
                <a:off x="5163312" y="1786128"/>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FD5EC51-C3F7-F540-9EB7-FC869BC41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464" y="1989263"/>
                <a:ext cx="719328" cy="355730"/>
              </a:xfrm>
              <a:prstGeom prst="rect">
                <a:avLst/>
              </a:prstGeom>
              <a:noFill/>
              <a:extLst>
                <a:ext uri="{909E8E84-426E-40DD-AFC4-6F175D3DCCD1}">
                  <a14:hiddenFill xmlns:a14="http://schemas.microsoft.com/office/drawing/2010/main">
                    <a:solidFill>
                      <a:srgbClr val="FFFFFF"/>
                    </a:solidFill>
                  </a14:hiddenFill>
                </a:ext>
              </a:extLst>
            </p:spPr>
          </p:pic>
          <p:sp>
            <p:nvSpPr>
              <p:cNvPr id="6" name="Cylinder 5">
                <a:extLst>
                  <a:ext uri="{FF2B5EF4-FFF2-40B4-BE49-F238E27FC236}">
                    <a16:creationId xmlns:a16="http://schemas.microsoft.com/office/drawing/2014/main" id="{099AD822-0241-572C-BFA8-B200BE341605}"/>
                  </a:ext>
                </a:extLst>
              </p:cNvPr>
              <p:cNvSpPr/>
              <p:nvPr/>
            </p:nvSpPr>
            <p:spPr>
              <a:xfrm>
                <a:off x="6564091" y="2246414"/>
                <a:ext cx="226853" cy="301714"/>
              </a:xfrm>
              <a:prstGeom prst="can">
                <a:avLst/>
              </a:prstGeom>
              <a:solidFill>
                <a:srgbClr val="006AB6"/>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C7C9760-3C48-1D07-ABC3-90EA4AF172B2}"/>
                </a:ext>
              </a:extLst>
            </p:cNvPr>
            <p:cNvGrpSpPr/>
            <p:nvPr/>
          </p:nvGrpSpPr>
          <p:grpSpPr>
            <a:xfrm>
              <a:off x="124533" y="3210118"/>
              <a:ext cx="1627632" cy="762000"/>
              <a:chOff x="5163312" y="2907792"/>
              <a:chExt cx="1627632" cy="762000"/>
            </a:xfrm>
          </p:grpSpPr>
          <p:sp>
            <p:nvSpPr>
              <p:cNvPr id="15" name="Rectangle: Rounded Corners 14">
                <a:extLst>
                  <a:ext uri="{FF2B5EF4-FFF2-40B4-BE49-F238E27FC236}">
                    <a16:creationId xmlns:a16="http://schemas.microsoft.com/office/drawing/2014/main" id="{61994CF0-D77D-C4D5-8109-A6EED1F31F08}"/>
                  </a:ext>
                </a:extLst>
              </p:cNvPr>
              <p:cNvSpPr/>
              <p:nvPr/>
            </p:nvSpPr>
            <p:spPr>
              <a:xfrm>
                <a:off x="5163312" y="2907792"/>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ylinder 16">
                <a:extLst>
                  <a:ext uri="{FF2B5EF4-FFF2-40B4-BE49-F238E27FC236}">
                    <a16:creationId xmlns:a16="http://schemas.microsoft.com/office/drawing/2014/main" id="{8E70ACC5-3335-5416-EE73-B25881E5E308}"/>
                  </a:ext>
                </a:extLst>
              </p:cNvPr>
              <p:cNvSpPr/>
              <p:nvPr/>
            </p:nvSpPr>
            <p:spPr>
              <a:xfrm>
                <a:off x="6564091" y="3368078"/>
                <a:ext cx="226853" cy="301714"/>
              </a:xfrm>
              <a:prstGeom prst="can">
                <a:avLst/>
              </a:prstGeom>
              <a:solidFill>
                <a:srgbClr val="00255B"/>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2052" name="Picture 4" descr="Integración de Dynamics 365 by SmartBug con HubSpot | Conéctala aquí">
                <a:extLst>
                  <a:ext uri="{FF2B5EF4-FFF2-40B4-BE49-F238E27FC236}">
                    <a16:creationId xmlns:a16="http://schemas.microsoft.com/office/drawing/2014/main" id="{084D1B37-FAB8-DD0E-7A46-72C582EE4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1952" y="3023616"/>
                <a:ext cx="530352" cy="5303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8443421D-B653-3B91-449D-B7D74F9E820E}"/>
                </a:ext>
              </a:extLst>
            </p:cNvPr>
            <p:cNvGrpSpPr/>
            <p:nvPr/>
          </p:nvGrpSpPr>
          <p:grpSpPr>
            <a:xfrm>
              <a:off x="187229" y="4871890"/>
              <a:ext cx="1627632" cy="762000"/>
              <a:chOff x="5168107" y="4031318"/>
              <a:chExt cx="1627632" cy="762000"/>
            </a:xfrm>
          </p:grpSpPr>
          <p:sp>
            <p:nvSpPr>
              <p:cNvPr id="18" name="Rectangle: Rounded Corners 17">
                <a:extLst>
                  <a:ext uri="{FF2B5EF4-FFF2-40B4-BE49-F238E27FC236}">
                    <a16:creationId xmlns:a16="http://schemas.microsoft.com/office/drawing/2014/main" id="{18831C7F-70E4-8AAF-ED93-601476ABFCFC}"/>
                  </a:ext>
                </a:extLst>
              </p:cNvPr>
              <p:cNvSpPr/>
              <p:nvPr/>
            </p:nvSpPr>
            <p:spPr>
              <a:xfrm>
                <a:off x="5168107" y="4031318"/>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er 18">
                <a:extLst>
                  <a:ext uri="{FF2B5EF4-FFF2-40B4-BE49-F238E27FC236}">
                    <a16:creationId xmlns:a16="http://schemas.microsoft.com/office/drawing/2014/main" id="{94544F41-AB80-1D60-3F9C-7B9EDCA0D693}"/>
                  </a:ext>
                </a:extLst>
              </p:cNvPr>
              <p:cNvSpPr/>
              <p:nvPr/>
            </p:nvSpPr>
            <p:spPr>
              <a:xfrm>
                <a:off x="6568886" y="4491604"/>
                <a:ext cx="226853" cy="301714"/>
              </a:xfrm>
              <a:prstGeom prst="can">
                <a:avLst/>
              </a:prstGeom>
              <a:solidFill>
                <a:srgbClr val="5EA0EF"/>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CB314CF1-7069-AD9B-3380-55E5B1928C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4668" y="4209858"/>
                <a:ext cx="404919" cy="404919"/>
              </a:xfrm>
              <a:prstGeom prst="rect">
                <a:avLst/>
              </a:prstGeom>
            </p:spPr>
          </p:pic>
        </p:grpSp>
        <p:grpSp>
          <p:nvGrpSpPr>
            <p:cNvPr id="13" name="Group 12">
              <a:extLst>
                <a:ext uri="{FF2B5EF4-FFF2-40B4-BE49-F238E27FC236}">
                  <a16:creationId xmlns:a16="http://schemas.microsoft.com/office/drawing/2014/main" id="{90FF46F4-F219-AB01-242F-C710CB5874AD}"/>
                </a:ext>
              </a:extLst>
            </p:cNvPr>
            <p:cNvGrpSpPr/>
            <p:nvPr/>
          </p:nvGrpSpPr>
          <p:grpSpPr>
            <a:xfrm>
              <a:off x="2159072" y="3209506"/>
              <a:ext cx="1708627" cy="977108"/>
              <a:chOff x="2342384" y="2740114"/>
              <a:chExt cx="1708627" cy="977108"/>
            </a:xfrm>
          </p:grpSpPr>
          <p:sp>
            <p:nvSpPr>
              <p:cNvPr id="3" name="Rectangle: Rounded Corners 2">
                <a:extLst>
                  <a:ext uri="{FF2B5EF4-FFF2-40B4-BE49-F238E27FC236}">
                    <a16:creationId xmlns:a16="http://schemas.microsoft.com/office/drawing/2014/main" id="{F517E630-0B3D-01CF-4ABE-9505D9A378A1}"/>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GetDataToSync</a:t>
                </a:r>
                <a:endParaRPr lang="en-US" sz="1400" dirty="0">
                  <a:latin typeface="Roboto" panose="02000000000000000000" pitchFamily="2" charset="0"/>
                  <a:ea typeface="Roboto" panose="02000000000000000000" pitchFamily="2" charset="0"/>
                </a:endParaRPr>
              </a:p>
            </p:txBody>
          </p:sp>
          <p:pic>
            <p:nvPicPr>
              <p:cNvPr id="4" name="Graphic 3">
                <a:extLst>
                  <a:ext uri="{FF2B5EF4-FFF2-40B4-BE49-F238E27FC236}">
                    <a16:creationId xmlns:a16="http://schemas.microsoft.com/office/drawing/2014/main" id="{E6D8F765-160A-AF0A-3881-7EC978353C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cxnSp>
          <p:nvCxnSpPr>
            <p:cNvPr id="16" name="Connector: Elbow 15">
              <a:extLst>
                <a:ext uri="{FF2B5EF4-FFF2-40B4-BE49-F238E27FC236}">
                  <a16:creationId xmlns:a16="http://schemas.microsoft.com/office/drawing/2014/main" id="{B89B0C5E-D2C2-D75A-63AF-7209A6A1F4CE}"/>
                </a:ext>
              </a:extLst>
            </p:cNvPr>
            <p:cNvCxnSpPr>
              <a:cxnSpLocks/>
              <a:stCxn id="3" idx="0"/>
              <a:endCxn id="12" idx="3"/>
            </p:cNvCxnSpPr>
            <p:nvPr/>
          </p:nvCxnSpPr>
          <p:spPr>
            <a:xfrm rot="16200000" flipV="1">
              <a:off x="1670848" y="1826471"/>
              <a:ext cx="1527048" cy="1239022"/>
            </a:xfrm>
            <a:prstGeom prst="bentConnector2">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EFF9CBA-C971-CB09-904A-9435E0DC970A}"/>
                </a:ext>
              </a:extLst>
            </p:cNvPr>
            <p:cNvCxnSpPr>
              <a:cxnSpLocks/>
              <a:stCxn id="3" idx="1"/>
              <a:endCxn id="15" idx="3"/>
            </p:cNvCxnSpPr>
            <p:nvPr/>
          </p:nvCxnSpPr>
          <p:spPr>
            <a:xfrm rot="10800000" flipV="1">
              <a:off x="1752165" y="3590506"/>
              <a:ext cx="487902" cy="612"/>
            </a:xfrm>
            <a:prstGeom prst="bentConnector3">
              <a:avLst>
                <a:gd name="adj1" fmla="val 50000"/>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4A72059-94E4-9000-CBA7-B8823D5222B1}"/>
                </a:ext>
              </a:extLst>
            </p:cNvPr>
            <p:cNvCxnSpPr>
              <a:cxnSpLocks/>
              <a:stCxn id="3" idx="2"/>
              <a:endCxn id="18" idx="3"/>
            </p:cNvCxnSpPr>
            <p:nvPr/>
          </p:nvCxnSpPr>
          <p:spPr>
            <a:xfrm rot="5400000">
              <a:off x="1793680" y="3992687"/>
              <a:ext cx="1281384" cy="1239022"/>
            </a:xfrm>
            <a:prstGeom prst="bentConnector2">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sp>
          <p:nvSpPr>
            <p:cNvPr id="27" name="Cylinder 26">
              <a:extLst>
                <a:ext uri="{FF2B5EF4-FFF2-40B4-BE49-F238E27FC236}">
                  <a16:creationId xmlns:a16="http://schemas.microsoft.com/office/drawing/2014/main" id="{D26C309B-AD2B-366C-956F-F143C9B0B833}"/>
                </a:ext>
              </a:extLst>
            </p:cNvPr>
            <p:cNvSpPr/>
            <p:nvPr/>
          </p:nvSpPr>
          <p:spPr>
            <a:xfrm>
              <a:off x="4097386" y="2840736"/>
              <a:ext cx="425846" cy="1493520"/>
            </a:xfrm>
            <a:prstGeom prst="can">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47BF5CF2-D889-CC15-FCD4-D1619DCDD203}"/>
                </a:ext>
              </a:extLst>
            </p:cNvPr>
            <p:cNvGrpSpPr/>
            <p:nvPr/>
          </p:nvGrpSpPr>
          <p:grpSpPr>
            <a:xfrm>
              <a:off x="5103440" y="1057618"/>
              <a:ext cx="1708627" cy="977108"/>
              <a:chOff x="2342384" y="2740114"/>
              <a:chExt cx="1708627" cy="977108"/>
            </a:xfrm>
          </p:grpSpPr>
          <p:sp>
            <p:nvSpPr>
              <p:cNvPr id="29" name="Rectangle: Rounded Corners 28">
                <a:extLst>
                  <a:ext uri="{FF2B5EF4-FFF2-40B4-BE49-F238E27FC236}">
                    <a16:creationId xmlns:a16="http://schemas.microsoft.com/office/drawing/2014/main" id="{BBB1BDE4-4478-6373-F9BE-C8A8CAED2C8B}"/>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1</a:t>
                </a:r>
              </a:p>
            </p:txBody>
          </p:sp>
          <p:pic>
            <p:nvPicPr>
              <p:cNvPr id="30" name="Graphic 29">
                <a:extLst>
                  <a:ext uri="{FF2B5EF4-FFF2-40B4-BE49-F238E27FC236}">
                    <a16:creationId xmlns:a16="http://schemas.microsoft.com/office/drawing/2014/main" id="{5E1A9F96-14C5-F5A8-938E-A46BA419E8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31" name="Group 30">
              <a:extLst>
                <a:ext uri="{FF2B5EF4-FFF2-40B4-BE49-F238E27FC236}">
                  <a16:creationId xmlns:a16="http://schemas.microsoft.com/office/drawing/2014/main" id="{B90BDBF2-D2EB-E6CA-FC91-370A07EE8CE3}"/>
                </a:ext>
              </a:extLst>
            </p:cNvPr>
            <p:cNvGrpSpPr/>
            <p:nvPr/>
          </p:nvGrpSpPr>
          <p:grpSpPr>
            <a:xfrm>
              <a:off x="5103440" y="2514562"/>
              <a:ext cx="1708627" cy="977108"/>
              <a:chOff x="2342384" y="2740114"/>
              <a:chExt cx="1708627" cy="977108"/>
            </a:xfrm>
          </p:grpSpPr>
          <p:sp>
            <p:nvSpPr>
              <p:cNvPr id="32" name="Rectangle: Rounded Corners 31">
                <a:extLst>
                  <a:ext uri="{FF2B5EF4-FFF2-40B4-BE49-F238E27FC236}">
                    <a16:creationId xmlns:a16="http://schemas.microsoft.com/office/drawing/2014/main" id="{8CC2A250-2D7B-96DB-BF2D-7D2E1ECEF825}"/>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2</a:t>
                </a:r>
              </a:p>
            </p:txBody>
          </p:sp>
          <p:pic>
            <p:nvPicPr>
              <p:cNvPr id="33" name="Graphic 32">
                <a:extLst>
                  <a:ext uri="{FF2B5EF4-FFF2-40B4-BE49-F238E27FC236}">
                    <a16:creationId xmlns:a16="http://schemas.microsoft.com/office/drawing/2014/main" id="{00DC51C9-1C81-0FA6-3091-D495616B61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2" name="Group 1">
              <a:extLst>
                <a:ext uri="{FF2B5EF4-FFF2-40B4-BE49-F238E27FC236}">
                  <a16:creationId xmlns:a16="http://schemas.microsoft.com/office/drawing/2014/main" id="{D883ACC8-E768-B904-6396-22CE907A5413}"/>
                </a:ext>
              </a:extLst>
            </p:cNvPr>
            <p:cNvGrpSpPr/>
            <p:nvPr/>
          </p:nvGrpSpPr>
          <p:grpSpPr>
            <a:xfrm>
              <a:off x="5100179" y="3834772"/>
              <a:ext cx="1708627" cy="977108"/>
              <a:chOff x="2342384" y="2740114"/>
              <a:chExt cx="1708627" cy="977108"/>
            </a:xfrm>
          </p:grpSpPr>
          <p:sp>
            <p:nvSpPr>
              <p:cNvPr id="5" name="Rectangle: Rounded Corners 4">
                <a:extLst>
                  <a:ext uri="{FF2B5EF4-FFF2-40B4-BE49-F238E27FC236}">
                    <a16:creationId xmlns:a16="http://schemas.microsoft.com/office/drawing/2014/main" id="{8F112E24-111F-B0DE-BF6F-D8D0D2FA1778}"/>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3</a:t>
                </a:r>
              </a:p>
            </p:txBody>
          </p:sp>
          <p:pic>
            <p:nvPicPr>
              <p:cNvPr id="7" name="Graphic 6">
                <a:extLst>
                  <a:ext uri="{FF2B5EF4-FFF2-40B4-BE49-F238E27FC236}">
                    <a16:creationId xmlns:a16="http://schemas.microsoft.com/office/drawing/2014/main" id="{5046951D-0F75-1575-ED59-42AF38FC87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8" name="Group 7">
              <a:extLst>
                <a:ext uri="{FF2B5EF4-FFF2-40B4-BE49-F238E27FC236}">
                  <a16:creationId xmlns:a16="http://schemas.microsoft.com/office/drawing/2014/main" id="{64DDB0FA-3C57-844C-9A96-4B3663F3CAD9}"/>
                </a:ext>
              </a:extLst>
            </p:cNvPr>
            <p:cNvGrpSpPr/>
            <p:nvPr/>
          </p:nvGrpSpPr>
          <p:grpSpPr>
            <a:xfrm>
              <a:off x="5100179" y="5828650"/>
              <a:ext cx="1708627" cy="977108"/>
              <a:chOff x="2342384" y="2740114"/>
              <a:chExt cx="1708627" cy="977108"/>
            </a:xfrm>
          </p:grpSpPr>
          <p:sp>
            <p:nvSpPr>
              <p:cNvPr id="9" name="Rectangle: Rounded Corners 8">
                <a:extLst>
                  <a:ext uri="{FF2B5EF4-FFF2-40B4-BE49-F238E27FC236}">
                    <a16:creationId xmlns:a16="http://schemas.microsoft.com/office/drawing/2014/main" id="{23C65DCF-7DFA-3EA6-C795-0B34BEC13013}"/>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N</a:t>
                </a:r>
              </a:p>
            </p:txBody>
          </p:sp>
          <p:pic>
            <p:nvPicPr>
              <p:cNvPr id="10" name="Graphic 9">
                <a:extLst>
                  <a:ext uri="{FF2B5EF4-FFF2-40B4-BE49-F238E27FC236}">
                    <a16:creationId xmlns:a16="http://schemas.microsoft.com/office/drawing/2014/main" id="{CC79BFF2-5411-527F-66CD-340367D615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sp>
          <p:nvSpPr>
            <p:cNvPr id="39" name="TextBox 38">
              <a:extLst>
                <a:ext uri="{FF2B5EF4-FFF2-40B4-BE49-F238E27FC236}">
                  <a16:creationId xmlns:a16="http://schemas.microsoft.com/office/drawing/2014/main" id="{A37B378C-CD7A-C104-B8B7-52113663956E}"/>
                </a:ext>
              </a:extLst>
            </p:cNvPr>
            <p:cNvSpPr txBox="1"/>
            <p:nvPr/>
          </p:nvSpPr>
          <p:spPr>
            <a:xfrm>
              <a:off x="5181174" y="4489598"/>
              <a:ext cx="1627632" cy="1200329"/>
            </a:xfrm>
            <a:prstGeom prst="rect">
              <a:avLst/>
            </a:prstGeom>
            <a:noFill/>
          </p:spPr>
          <p:txBody>
            <a:bodyPr wrap="square" rtlCol="0">
              <a:spAutoFit/>
            </a:bodyPr>
            <a:lstStyle/>
            <a:p>
              <a:pPr algn="ctr"/>
              <a:r>
                <a:rPr lang="en-US" sz="2400" dirty="0"/>
                <a:t>.</a:t>
              </a:r>
            </a:p>
            <a:p>
              <a:pPr algn="ctr"/>
              <a:r>
                <a:rPr lang="en-US" sz="2400" dirty="0"/>
                <a:t>.</a:t>
              </a:r>
            </a:p>
            <a:p>
              <a:pPr algn="ctr"/>
              <a:r>
                <a:rPr lang="en-US" sz="2400" dirty="0"/>
                <a:t>.</a:t>
              </a:r>
            </a:p>
          </p:txBody>
        </p:sp>
        <p:sp>
          <p:nvSpPr>
            <p:cNvPr id="40" name="Arrow: Bent 39">
              <a:extLst>
                <a:ext uri="{FF2B5EF4-FFF2-40B4-BE49-F238E27FC236}">
                  <a16:creationId xmlns:a16="http://schemas.microsoft.com/office/drawing/2014/main" id="{A15330B3-6A06-5548-094A-3F110C5359C3}"/>
                </a:ext>
              </a:extLst>
            </p:cNvPr>
            <p:cNvSpPr/>
            <p:nvPr/>
          </p:nvSpPr>
          <p:spPr>
            <a:xfrm>
              <a:off x="4207328" y="1210482"/>
              <a:ext cx="808595" cy="1453470"/>
            </a:xfrm>
            <a:prstGeom prst="bentArrow">
              <a:avLst>
                <a:gd name="adj1" fmla="val 19723"/>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Bent 41">
              <a:extLst>
                <a:ext uri="{FF2B5EF4-FFF2-40B4-BE49-F238E27FC236}">
                  <a16:creationId xmlns:a16="http://schemas.microsoft.com/office/drawing/2014/main" id="{88652615-5E6B-AFBD-AB30-AA20F31B8C10}"/>
                </a:ext>
              </a:extLst>
            </p:cNvPr>
            <p:cNvSpPr/>
            <p:nvPr/>
          </p:nvSpPr>
          <p:spPr>
            <a:xfrm flipV="1">
              <a:off x="4207327" y="4401699"/>
              <a:ext cx="892852" cy="2060060"/>
            </a:xfrm>
            <a:prstGeom prst="bentArrow">
              <a:avLst>
                <a:gd name="adj1" fmla="val 18357"/>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Bent 42">
              <a:extLst>
                <a:ext uri="{FF2B5EF4-FFF2-40B4-BE49-F238E27FC236}">
                  <a16:creationId xmlns:a16="http://schemas.microsoft.com/office/drawing/2014/main" id="{C366E8F1-F122-4111-BDA7-C815510A1BC9}"/>
                </a:ext>
              </a:extLst>
            </p:cNvPr>
            <p:cNvSpPr/>
            <p:nvPr/>
          </p:nvSpPr>
          <p:spPr>
            <a:xfrm>
              <a:off x="4559809" y="2788007"/>
              <a:ext cx="537109" cy="703663"/>
            </a:xfrm>
            <a:prstGeom prst="bentArrow">
              <a:avLst>
                <a:gd name="adj1" fmla="val 25398"/>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Bent 44">
              <a:extLst>
                <a:ext uri="{FF2B5EF4-FFF2-40B4-BE49-F238E27FC236}">
                  <a16:creationId xmlns:a16="http://schemas.microsoft.com/office/drawing/2014/main" id="{4435484C-9932-CF5F-FB21-39AEA3CF6032}"/>
                </a:ext>
              </a:extLst>
            </p:cNvPr>
            <p:cNvSpPr/>
            <p:nvPr/>
          </p:nvSpPr>
          <p:spPr>
            <a:xfrm flipV="1">
              <a:off x="4560235" y="3699534"/>
              <a:ext cx="537109" cy="703663"/>
            </a:xfrm>
            <a:prstGeom prst="bentArrow">
              <a:avLst>
                <a:gd name="adj1" fmla="val 25398"/>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9" name="Group 48">
              <a:extLst>
                <a:ext uri="{FF2B5EF4-FFF2-40B4-BE49-F238E27FC236}">
                  <a16:creationId xmlns:a16="http://schemas.microsoft.com/office/drawing/2014/main" id="{715E9AE9-C938-09B2-D0C7-7EA299E2B5FA}"/>
                </a:ext>
              </a:extLst>
            </p:cNvPr>
            <p:cNvGrpSpPr/>
            <p:nvPr/>
          </p:nvGrpSpPr>
          <p:grpSpPr>
            <a:xfrm>
              <a:off x="6874774" y="971018"/>
              <a:ext cx="314471" cy="935200"/>
              <a:chOff x="6980579" y="704050"/>
              <a:chExt cx="314471" cy="935200"/>
            </a:xfrm>
          </p:grpSpPr>
          <p:pic>
            <p:nvPicPr>
              <p:cNvPr id="46" name="Picture 45">
                <a:extLst>
                  <a:ext uri="{FF2B5EF4-FFF2-40B4-BE49-F238E27FC236}">
                    <a16:creationId xmlns:a16="http://schemas.microsoft.com/office/drawing/2014/main" id="{80771796-3056-305F-5F08-F9D9003A7FDD}"/>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47" name="Picture 46" descr="A close up of a logo&#10;&#10;Description automatically generated">
                <a:extLst>
                  <a:ext uri="{FF2B5EF4-FFF2-40B4-BE49-F238E27FC236}">
                    <a16:creationId xmlns:a16="http://schemas.microsoft.com/office/drawing/2014/main" id="{EA6C4249-6A6D-EB04-E978-1C8116E67705}"/>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48" name="Graphic 47">
                <a:extLst>
                  <a:ext uri="{FF2B5EF4-FFF2-40B4-BE49-F238E27FC236}">
                    <a16:creationId xmlns:a16="http://schemas.microsoft.com/office/drawing/2014/main" id="{0131700C-8B52-56D3-0C71-152B22218C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pic>
          <p:nvPicPr>
            <p:cNvPr id="1026" name="Picture 2" descr="Microsoft Graph API | Drupal.org">
              <a:extLst>
                <a:ext uri="{FF2B5EF4-FFF2-40B4-BE49-F238E27FC236}">
                  <a16:creationId xmlns:a16="http://schemas.microsoft.com/office/drawing/2014/main" id="{8A9E0294-FD03-CEEE-DDAD-58037F5E95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1" y="864166"/>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Microsoft Graph API | Drupal.org">
              <a:extLst>
                <a:ext uri="{FF2B5EF4-FFF2-40B4-BE49-F238E27FC236}">
                  <a16:creationId xmlns:a16="http://schemas.microsoft.com/office/drawing/2014/main" id="{A1343AB7-7BA8-E1AC-8A7C-0182EEA5C6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1" y="2348714"/>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Microsoft Graph API | Drupal.org">
              <a:extLst>
                <a:ext uri="{FF2B5EF4-FFF2-40B4-BE49-F238E27FC236}">
                  <a16:creationId xmlns:a16="http://schemas.microsoft.com/office/drawing/2014/main" id="{804CA5A7-CBD0-2C8B-C7DD-A681B5B5ACA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0" y="3676893"/>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Microsoft Graph API | Drupal.org">
              <a:extLst>
                <a:ext uri="{FF2B5EF4-FFF2-40B4-BE49-F238E27FC236}">
                  <a16:creationId xmlns:a16="http://schemas.microsoft.com/office/drawing/2014/main" id="{DB1E313C-C489-9964-F6BD-5BA9BF4A823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0" y="5671031"/>
              <a:ext cx="363517" cy="315238"/>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43DBBC23-AF76-F195-6C31-AF7CC75BDF60}"/>
                </a:ext>
              </a:extLst>
            </p:cNvPr>
            <p:cNvGrpSpPr/>
            <p:nvPr/>
          </p:nvGrpSpPr>
          <p:grpSpPr>
            <a:xfrm>
              <a:off x="6874773" y="2427962"/>
              <a:ext cx="314471" cy="935200"/>
              <a:chOff x="6980579" y="704050"/>
              <a:chExt cx="314471" cy="935200"/>
            </a:xfrm>
          </p:grpSpPr>
          <p:pic>
            <p:nvPicPr>
              <p:cNvPr id="56" name="Picture 55">
                <a:extLst>
                  <a:ext uri="{FF2B5EF4-FFF2-40B4-BE49-F238E27FC236}">
                    <a16:creationId xmlns:a16="http://schemas.microsoft.com/office/drawing/2014/main" id="{C320AFDE-E9A0-1E8E-1AF8-10AB1DE6EB9F}"/>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57" name="Picture 56" descr="A close up of a logo&#10;&#10;Description automatically generated">
                <a:extLst>
                  <a:ext uri="{FF2B5EF4-FFF2-40B4-BE49-F238E27FC236}">
                    <a16:creationId xmlns:a16="http://schemas.microsoft.com/office/drawing/2014/main" id="{4E02689D-7C75-2353-671B-175D96AF7AFC}"/>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58" name="Graphic 57">
                <a:extLst>
                  <a:ext uri="{FF2B5EF4-FFF2-40B4-BE49-F238E27FC236}">
                    <a16:creationId xmlns:a16="http://schemas.microsoft.com/office/drawing/2014/main" id="{5A90086C-556F-753D-6082-1C606A417A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59" name="Group 58">
              <a:extLst>
                <a:ext uri="{FF2B5EF4-FFF2-40B4-BE49-F238E27FC236}">
                  <a16:creationId xmlns:a16="http://schemas.microsoft.com/office/drawing/2014/main" id="{DE481973-F813-F026-D984-EEFB96AD7A4D}"/>
                </a:ext>
              </a:extLst>
            </p:cNvPr>
            <p:cNvGrpSpPr/>
            <p:nvPr/>
          </p:nvGrpSpPr>
          <p:grpSpPr>
            <a:xfrm>
              <a:off x="6874772" y="3748172"/>
              <a:ext cx="314471" cy="935200"/>
              <a:chOff x="6980579" y="704050"/>
              <a:chExt cx="314471" cy="935200"/>
            </a:xfrm>
          </p:grpSpPr>
          <p:pic>
            <p:nvPicPr>
              <p:cNvPr id="60" name="Picture 59">
                <a:extLst>
                  <a:ext uri="{FF2B5EF4-FFF2-40B4-BE49-F238E27FC236}">
                    <a16:creationId xmlns:a16="http://schemas.microsoft.com/office/drawing/2014/main" id="{47789D3F-48EB-5F0D-AFC1-5331DC5C67E3}"/>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61" name="Picture 60" descr="A close up of a logo&#10;&#10;Description automatically generated">
                <a:extLst>
                  <a:ext uri="{FF2B5EF4-FFF2-40B4-BE49-F238E27FC236}">
                    <a16:creationId xmlns:a16="http://schemas.microsoft.com/office/drawing/2014/main" id="{3E5B4C0D-4D2B-14EB-7BDA-54C0F38D7A32}"/>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62" name="Graphic 61">
                <a:extLst>
                  <a:ext uri="{FF2B5EF4-FFF2-40B4-BE49-F238E27FC236}">
                    <a16:creationId xmlns:a16="http://schemas.microsoft.com/office/drawing/2014/main" id="{94AAA377-A04E-85D0-5623-A3960AAC2E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63" name="Group 62">
              <a:extLst>
                <a:ext uri="{FF2B5EF4-FFF2-40B4-BE49-F238E27FC236}">
                  <a16:creationId xmlns:a16="http://schemas.microsoft.com/office/drawing/2014/main" id="{F797485D-C432-030C-28B8-D00D96A49F75}"/>
                </a:ext>
              </a:extLst>
            </p:cNvPr>
            <p:cNvGrpSpPr/>
            <p:nvPr/>
          </p:nvGrpSpPr>
          <p:grpSpPr>
            <a:xfrm>
              <a:off x="6874772" y="5742050"/>
              <a:ext cx="314471" cy="935200"/>
              <a:chOff x="6980579" y="704050"/>
              <a:chExt cx="314471" cy="935200"/>
            </a:xfrm>
          </p:grpSpPr>
          <p:pic>
            <p:nvPicPr>
              <p:cNvPr id="1024" name="Picture 1023">
                <a:extLst>
                  <a:ext uri="{FF2B5EF4-FFF2-40B4-BE49-F238E27FC236}">
                    <a16:creationId xmlns:a16="http://schemas.microsoft.com/office/drawing/2014/main" id="{1331F94A-8F17-191B-C498-D6006207504A}"/>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1025" name="Picture 1024" descr="A close up of a logo&#10;&#10;Description automatically generated">
                <a:extLst>
                  <a:ext uri="{FF2B5EF4-FFF2-40B4-BE49-F238E27FC236}">
                    <a16:creationId xmlns:a16="http://schemas.microsoft.com/office/drawing/2014/main" id="{28CE86D1-3DD6-7D7A-F043-5700E4F899C7}"/>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1027" name="Graphic 1026">
                <a:extLst>
                  <a:ext uri="{FF2B5EF4-FFF2-40B4-BE49-F238E27FC236}">
                    <a16:creationId xmlns:a16="http://schemas.microsoft.com/office/drawing/2014/main" id="{133DAB28-CF62-64D1-E54C-49470921CD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1028" name="Group 1027">
              <a:extLst>
                <a:ext uri="{FF2B5EF4-FFF2-40B4-BE49-F238E27FC236}">
                  <a16:creationId xmlns:a16="http://schemas.microsoft.com/office/drawing/2014/main" id="{63340798-CCA2-9418-F851-DEA5A9720BB3}"/>
                </a:ext>
              </a:extLst>
            </p:cNvPr>
            <p:cNvGrpSpPr/>
            <p:nvPr/>
          </p:nvGrpSpPr>
          <p:grpSpPr>
            <a:xfrm>
              <a:off x="7940916" y="3210980"/>
              <a:ext cx="1708627" cy="977108"/>
              <a:chOff x="2342384" y="2740114"/>
              <a:chExt cx="1708627" cy="977108"/>
            </a:xfrm>
          </p:grpSpPr>
          <p:sp>
            <p:nvSpPr>
              <p:cNvPr id="1029" name="Rectangle: Rounded Corners 1028">
                <a:extLst>
                  <a:ext uri="{FF2B5EF4-FFF2-40B4-BE49-F238E27FC236}">
                    <a16:creationId xmlns:a16="http://schemas.microsoft.com/office/drawing/2014/main" id="{3CE1E4F2-622D-F8B6-1E70-56553EA24493}"/>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CleanUp</a:t>
                </a:r>
                <a:endParaRPr lang="en-US" sz="1400" dirty="0">
                  <a:latin typeface="Roboto" panose="02000000000000000000" pitchFamily="2" charset="0"/>
                  <a:ea typeface="Roboto" panose="02000000000000000000" pitchFamily="2" charset="0"/>
                </a:endParaRPr>
              </a:p>
            </p:txBody>
          </p:sp>
          <p:pic>
            <p:nvPicPr>
              <p:cNvPr id="1030" name="Graphic 1029">
                <a:extLst>
                  <a:ext uri="{FF2B5EF4-FFF2-40B4-BE49-F238E27FC236}">
                    <a16:creationId xmlns:a16="http://schemas.microsoft.com/office/drawing/2014/main" id="{00274245-EA48-AC46-74CC-1902560E78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1031" name="Group 1030">
              <a:extLst>
                <a:ext uri="{FF2B5EF4-FFF2-40B4-BE49-F238E27FC236}">
                  <a16:creationId xmlns:a16="http://schemas.microsoft.com/office/drawing/2014/main" id="{2B780FA3-5DAD-7BE4-4A97-315A314F2C23}"/>
                </a:ext>
              </a:extLst>
            </p:cNvPr>
            <p:cNvGrpSpPr/>
            <p:nvPr/>
          </p:nvGrpSpPr>
          <p:grpSpPr>
            <a:xfrm>
              <a:off x="10234582" y="3203848"/>
              <a:ext cx="1708627" cy="977108"/>
              <a:chOff x="2342384" y="2740114"/>
              <a:chExt cx="1708627" cy="977108"/>
            </a:xfrm>
          </p:grpSpPr>
          <p:sp>
            <p:nvSpPr>
              <p:cNvPr id="1032" name="Rectangle: Rounded Corners 1031">
                <a:extLst>
                  <a:ext uri="{FF2B5EF4-FFF2-40B4-BE49-F238E27FC236}">
                    <a16:creationId xmlns:a16="http://schemas.microsoft.com/office/drawing/2014/main" id="{7380F530-B24E-0F1E-0C80-E84777634CBB}"/>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latin typeface="Roboto" panose="02000000000000000000" pitchFamily="2" charset="0"/>
                    <a:ea typeface="Roboto" panose="02000000000000000000" pitchFamily="2" charset="0"/>
                  </a:rPr>
                  <a:t>Notifications / Analytics</a:t>
                </a:r>
              </a:p>
            </p:txBody>
          </p:sp>
          <p:pic>
            <p:nvPicPr>
              <p:cNvPr id="1033" name="Graphic 1032">
                <a:extLst>
                  <a:ext uri="{FF2B5EF4-FFF2-40B4-BE49-F238E27FC236}">
                    <a16:creationId xmlns:a16="http://schemas.microsoft.com/office/drawing/2014/main" id="{02D4FDE6-3A98-DF83-C1FD-C79FF73AC6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sp>
          <p:nvSpPr>
            <p:cNvPr id="1034" name="Arrow: Right 1033">
              <a:extLst>
                <a:ext uri="{FF2B5EF4-FFF2-40B4-BE49-F238E27FC236}">
                  <a16:creationId xmlns:a16="http://schemas.microsoft.com/office/drawing/2014/main" id="{15F94256-6340-283E-B043-57F59880A5FA}"/>
                </a:ext>
              </a:extLst>
            </p:cNvPr>
            <p:cNvSpPr/>
            <p:nvPr/>
          </p:nvSpPr>
          <p:spPr>
            <a:xfrm>
              <a:off x="7440948" y="3463729"/>
              <a:ext cx="479527" cy="256502"/>
            </a:xfrm>
            <a:prstGeom prst="rightArrow">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Arrow: Right 1034">
              <a:extLst>
                <a:ext uri="{FF2B5EF4-FFF2-40B4-BE49-F238E27FC236}">
                  <a16:creationId xmlns:a16="http://schemas.microsoft.com/office/drawing/2014/main" id="{38B9FAFE-0F63-C6F9-7B39-F7FE2E0A71DE}"/>
                </a:ext>
              </a:extLst>
            </p:cNvPr>
            <p:cNvSpPr/>
            <p:nvPr/>
          </p:nvSpPr>
          <p:spPr>
            <a:xfrm>
              <a:off x="9744921" y="3464991"/>
              <a:ext cx="479527" cy="256502"/>
            </a:xfrm>
            <a:prstGeom prst="rightArrow">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6" name="TextBox 1035">
            <a:extLst>
              <a:ext uri="{FF2B5EF4-FFF2-40B4-BE49-F238E27FC236}">
                <a16:creationId xmlns:a16="http://schemas.microsoft.com/office/drawing/2014/main" id="{A9BF964F-5E29-F0E4-3DCE-9BD4664475D3}"/>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panose="02000000000000000000" pitchFamily="2" charset="0"/>
                <a:ea typeface="Roboto" panose="02000000000000000000" pitchFamily="2" charset="0"/>
              </a:rPr>
              <a:t>Durable Functions Real-World Architecture</a:t>
            </a:r>
          </a:p>
        </p:txBody>
      </p:sp>
    </p:spTree>
    <p:extLst>
      <p:ext uri="{BB962C8B-B14F-4D97-AF65-F5344CB8AC3E}">
        <p14:creationId xmlns:p14="http://schemas.microsoft.com/office/powerpoint/2010/main" val="2347556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A diagram of the fan out/fan pattern">
            <a:extLst>
              <a:ext uri="{FF2B5EF4-FFF2-40B4-BE49-F238E27FC236}">
                <a16:creationId xmlns:a16="http://schemas.microsoft.com/office/drawing/2014/main" id="{9B6376BF-0394-D71A-809C-445CC2D1D5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815340"/>
            <a:ext cx="10905066" cy="53980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A90D83-0D75-28AF-C9C6-CBC3E409E6FA}"/>
              </a:ext>
            </a:extLst>
          </p:cNvPr>
          <p:cNvSpPr txBox="1"/>
          <p:nvPr/>
        </p:nvSpPr>
        <p:spPr>
          <a:xfrm>
            <a:off x="0" y="6411575"/>
            <a:ext cx="12192000" cy="369332"/>
          </a:xfrm>
          <a:prstGeom prst="rect">
            <a:avLst/>
          </a:prstGeom>
          <a:noFill/>
        </p:spPr>
        <p:txBody>
          <a:bodyPr wrap="square">
            <a:spAutoFit/>
          </a:bodyPr>
          <a:lstStyle/>
          <a:p>
            <a:pPr algn="ctr"/>
            <a:r>
              <a:rPr lang="en-US" dirty="0"/>
              <a:t>https://docs.microsoft.com/en-us/azure/azure-functions/durable/durable-functions-overview?tabs=csharp#fan-in-out</a:t>
            </a:r>
          </a:p>
        </p:txBody>
      </p:sp>
      <p:sp>
        <p:nvSpPr>
          <p:cNvPr id="6" name="TextBox 5">
            <a:extLst>
              <a:ext uri="{FF2B5EF4-FFF2-40B4-BE49-F238E27FC236}">
                <a16:creationId xmlns:a16="http://schemas.microsoft.com/office/drawing/2014/main" id="{20D88981-C806-B7B1-B67D-6D03AFF357CE}"/>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panose="02000000000000000000" pitchFamily="2" charset="0"/>
                <a:ea typeface="Roboto" panose="02000000000000000000" pitchFamily="2" charset="0"/>
              </a:rPr>
              <a:t>Durable Functions Fan out/fan in Pattern</a:t>
            </a:r>
          </a:p>
        </p:txBody>
      </p:sp>
    </p:spTree>
    <p:extLst>
      <p:ext uri="{BB962C8B-B14F-4D97-AF65-F5344CB8AC3E}">
        <p14:creationId xmlns:p14="http://schemas.microsoft.com/office/powerpoint/2010/main" val="1598996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682079"/>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57FD32-B19B-BD44-19DD-C7A7785228AA}"/>
              </a:ext>
            </a:extLst>
          </p:cNvPr>
          <p:cNvSpPr txBox="1"/>
          <p:nvPr/>
        </p:nvSpPr>
        <p:spPr>
          <a:xfrm>
            <a:off x="0" y="3244334"/>
            <a:ext cx="12192000" cy="646331"/>
          </a:xfrm>
          <a:prstGeom prst="rect">
            <a:avLst/>
          </a:prstGeom>
          <a:noFill/>
        </p:spPr>
        <p:txBody>
          <a:bodyPr wrap="square">
            <a:spAutoFit/>
          </a:bodyPr>
          <a:lstStyle/>
          <a:p>
            <a:pPr algn="ctr"/>
            <a:r>
              <a:rPr lang="en-US" sz="3600" dirty="0">
                <a:solidFill>
                  <a:schemeClr val="bg1"/>
                </a:solidFill>
                <a:latin typeface="Roboto" panose="02000000000000000000" pitchFamily="2" charset="0"/>
                <a:ea typeface="Roboto" panose="02000000000000000000" pitchFamily="2" charset="0"/>
              </a:rPr>
              <a:t>https://github.com/luismanez/netcoreconf-bcn-2022</a:t>
            </a:r>
          </a:p>
        </p:txBody>
      </p:sp>
    </p:spTree>
    <p:extLst>
      <p:ext uri="{BB962C8B-B14F-4D97-AF65-F5344CB8AC3E}">
        <p14:creationId xmlns:p14="http://schemas.microsoft.com/office/powerpoint/2010/main" val="20860384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79166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733</TotalTime>
  <Words>263</Words>
  <Application>Microsoft Office PowerPoint</Application>
  <PresentationFormat>Widescreen</PresentationFormat>
  <Paragraphs>49</Paragraphs>
  <Slides>10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Calibri</vt:lpstr>
      <vt:lpstr>Calibri Light</vt:lpstr>
      <vt:lpstr>Helvetica</vt:lpstr>
      <vt:lpstr>Montserrat</vt:lpstr>
      <vt:lpstr>Roboto</vt:lpstr>
      <vt:lpstr>Segoe UI</vt:lpstr>
      <vt:lpstr>Trebuchet MS</vt:lpstr>
      <vt:lpstr>Tema de Office</vt:lpstr>
      <vt:lpstr>PowerPoint Presentation</vt:lpstr>
      <vt:lpstr>Storage Providers for Durable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Luis Manez</cp:lastModifiedBy>
  <cp:revision>31</cp:revision>
  <dcterms:created xsi:type="dcterms:W3CDTF">2018-11-16T16:29:33Z</dcterms:created>
  <dcterms:modified xsi:type="dcterms:W3CDTF">2022-08-31T07:35:43Z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e575051-ae9c-4f9b-beed-77532f7cfdad_Enabled">
    <vt:lpwstr>true</vt:lpwstr>
  </property>
  <property fmtid="{D5CDD505-2E9C-101B-9397-08002B2CF9AE}" pid="3" name="MSIP_Label_3e575051-ae9c-4f9b-beed-77532f7cfdad_SetDate">
    <vt:lpwstr>2022-08-09T06:26:38Z</vt:lpwstr>
  </property>
  <property fmtid="{D5CDD505-2E9C-101B-9397-08002B2CF9AE}" pid="4" name="MSIP_Label_3e575051-ae9c-4f9b-beed-77532f7cfdad_Method">
    <vt:lpwstr>Privileged</vt:lpwstr>
  </property>
  <property fmtid="{D5CDD505-2E9C-101B-9397-08002B2CF9AE}" pid="5" name="MSIP_Label_3e575051-ae9c-4f9b-beed-77532f7cfdad_Name">
    <vt:lpwstr>PERSONAL USE</vt:lpwstr>
  </property>
  <property fmtid="{D5CDD505-2E9C-101B-9397-08002B2CF9AE}" pid="6" name="MSIP_Label_3e575051-ae9c-4f9b-beed-77532f7cfdad_SiteId">
    <vt:lpwstr>ba4bb771-3da5-4ca3-ae29-bcf2d5763624</vt:lpwstr>
  </property>
  <property fmtid="{D5CDD505-2E9C-101B-9397-08002B2CF9AE}" pid="7" name="MSIP_Label_3e575051-ae9c-4f9b-beed-77532f7cfdad_ActionId">
    <vt:lpwstr>70d99cc1-0071-426d-9767-5cabaeb1f1f1</vt:lpwstr>
  </property>
  <property fmtid="{D5CDD505-2E9C-101B-9397-08002B2CF9AE}" pid="8" name="MSIP_Label_3e575051-ae9c-4f9b-beed-77532f7cfdad_ContentBits">
    <vt:lpwstr>0</vt:lpwstr>
  </property>
</Properties>
</file>